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82" r:id="rId2"/>
    <p:sldId id="273" r:id="rId3"/>
    <p:sldId id="291" r:id="rId4"/>
    <p:sldId id="277" r:id="rId5"/>
    <p:sldId id="278" r:id="rId6"/>
    <p:sldId id="292" r:id="rId7"/>
    <p:sldId id="293" r:id="rId8"/>
    <p:sldId id="294" r:id="rId9"/>
    <p:sldId id="284" r:id="rId10"/>
    <p:sldId id="285" r:id="rId11"/>
    <p:sldId id="283" r:id="rId12"/>
    <p:sldId id="279" r:id="rId13"/>
    <p:sldId id="257" r:id="rId14"/>
    <p:sldId id="286" r:id="rId15"/>
    <p:sldId id="266" r:id="rId16"/>
    <p:sldId id="298" r:id="rId17"/>
    <p:sldId id="297" r:id="rId18"/>
    <p:sldId id="270" r:id="rId19"/>
    <p:sldId id="299" r:id="rId20"/>
    <p:sldId id="295" r:id="rId21"/>
    <p:sldId id="267" r:id="rId22"/>
    <p:sldId id="272" r:id="rId23"/>
    <p:sldId id="288" r:id="rId24"/>
    <p:sldId id="289" r:id="rId25"/>
    <p:sldId id="287" r:id="rId26"/>
    <p:sldId id="290" r:id="rId27"/>
    <p:sldId id="296" r:id="rId2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Manuel Reverón Peñ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EED"/>
    <a:srgbClr val="754AA0"/>
    <a:srgbClr val="FBF3F3"/>
    <a:srgbClr val="FFF2C9"/>
    <a:srgbClr val="E7F3FF"/>
    <a:srgbClr val="FFF3CD"/>
    <a:srgbClr val="E5FFF8"/>
    <a:srgbClr val="00CC99"/>
    <a:srgbClr val="EFFFEF"/>
    <a:srgbClr val="D9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0824" autoAdjust="0"/>
  </p:normalViewPr>
  <p:slideViewPr>
    <p:cSldViewPr>
      <p:cViewPr varScale="1">
        <p:scale>
          <a:sx n="120" d="100"/>
          <a:sy n="120" d="100"/>
        </p:scale>
        <p:origin x="11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numRef>
              <c:f>Hoja1!$A$2:$A$3</c:f>
              <c:numCache>
                <c:formatCode>mmm\-yy</c:formatCode>
                <c:ptCount val="2"/>
                <c:pt idx="0">
                  <c:v>11110</c:v>
                </c:pt>
                <c:pt idx="1">
                  <c:v>11597</c:v>
                </c:pt>
              </c:numCache>
            </c:numRef>
          </c:cat>
          <c:val>
            <c:numRef>
              <c:f>Hoja1!$B$2:$B$3</c:f>
              <c:numCache>
                <c:formatCode>0.00%</c:formatCode>
                <c:ptCount val="2"/>
                <c:pt idx="0">
                  <c:v>0.53620000000000001</c:v>
                </c:pt>
                <c:pt idx="1">
                  <c:v>0.72409999999999997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095656038218001"/>
          <c:y val="0.19970369950663799"/>
          <c:w val="0.27024219531163202"/>
          <c:h val="0.5212263974076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7C0C-2E73-49B9-963E-D77C417238A9}" type="datetimeFigureOut">
              <a:rPr lang="es-CO" smtClean="0"/>
              <a:t>09/12/2016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F4A36-9DBC-4DAE-BCB4-23349DEB7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F62D-2D0E-4772-89DA-FA7116AC90C0}" type="datetimeFigureOut">
              <a:rPr lang="es-CO" smtClean="0"/>
              <a:t>09/12/2016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57D7-80DD-4A07-A1EA-5D0343306C1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1449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F62D-2D0E-4772-89DA-FA7116AC90C0}" type="datetimeFigureOut">
              <a:rPr lang="es-CO" smtClean="0"/>
              <a:t>09/12/2016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57D7-80DD-4A07-A1EA-5D0343306C1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954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F62D-2D0E-4772-89DA-FA7116AC90C0}" type="datetimeFigureOut">
              <a:rPr lang="es-CO" smtClean="0"/>
              <a:t>09/12/2016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57D7-80DD-4A07-A1EA-5D0343306C1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296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F62D-2D0E-4772-89DA-FA7116AC90C0}" type="datetimeFigureOut">
              <a:rPr lang="es-CO" smtClean="0"/>
              <a:t>09/12/2016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57D7-80DD-4A07-A1EA-5D0343306C1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707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F62D-2D0E-4772-89DA-FA7116AC90C0}" type="datetimeFigureOut">
              <a:rPr lang="es-CO" smtClean="0"/>
              <a:t>09/12/2016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57D7-80DD-4A07-A1EA-5D0343306C1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176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F62D-2D0E-4772-89DA-FA7116AC90C0}" type="datetimeFigureOut">
              <a:rPr lang="es-CO" smtClean="0"/>
              <a:t>09/12/2016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57D7-80DD-4A07-A1EA-5D0343306C1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202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F62D-2D0E-4772-89DA-FA7116AC90C0}" type="datetimeFigureOut">
              <a:rPr lang="es-CO" smtClean="0"/>
              <a:t>09/12/2016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57D7-80DD-4A07-A1EA-5D0343306C1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472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F62D-2D0E-4772-89DA-FA7116AC90C0}" type="datetimeFigureOut">
              <a:rPr lang="es-CO" smtClean="0"/>
              <a:t>09/12/2016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57D7-80DD-4A07-A1EA-5D0343306C1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9467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F62D-2D0E-4772-89DA-FA7116AC90C0}" type="datetimeFigureOut">
              <a:rPr lang="es-CO" smtClean="0"/>
              <a:t>09/12/2016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57D7-80DD-4A07-A1EA-5D0343306C1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375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F62D-2D0E-4772-89DA-FA7116AC90C0}" type="datetimeFigureOut">
              <a:rPr lang="es-CO" smtClean="0"/>
              <a:t>09/12/2016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57D7-80DD-4A07-A1EA-5D0343306C1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5154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F62D-2D0E-4772-89DA-FA7116AC90C0}" type="datetimeFigureOut">
              <a:rPr lang="es-CO" smtClean="0"/>
              <a:t>09/12/2016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57D7-80DD-4A07-A1EA-5D0343306C1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626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F62D-2D0E-4772-89DA-FA7116AC90C0}" type="datetimeFigureOut">
              <a:rPr lang="es-CO" smtClean="0"/>
              <a:t>09/12/2016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C57D7-80DD-4A07-A1EA-5D0343306C1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94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3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331640" y="2492896"/>
            <a:ext cx="6480720" cy="1728192"/>
          </a:xfrm>
        </p:spPr>
        <p:txBody>
          <a:bodyPr/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QUÉ ESTAMOS?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Forma libre"/>
          <p:cNvSpPr/>
          <p:nvPr/>
        </p:nvSpPr>
        <p:spPr>
          <a:xfrm flipH="1">
            <a:off x="2195736" y="3374829"/>
            <a:ext cx="5472608" cy="1833627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" y="2607635"/>
            <a:ext cx="2121035" cy="2121035"/>
          </a:xfrm>
          <a:prstGeom prst="rect">
            <a:avLst/>
          </a:prstGeom>
        </p:spPr>
      </p:pic>
      <p:pic>
        <p:nvPicPr>
          <p:cNvPr id="19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186"/>
            <a:ext cx="1303989" cy="974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32 Forma libre"/>
          <p:cNvSpPr/>
          <p:nvPr/>
        </p:nvSpPr>
        <p:spPr>
          <a:xfrm flipH="1">
            <a:off x="2717860" y="2349185"/>
            <a:ext cx="5637185" cy="720080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</p:txBody>
      </p:sp>
      <p:sp>
        <p:nvSpPr>
          <p:cNvPr id="34" name="33 CuadroTexto"/>
          <p:cNvSpPr txBox="1"/>
          <p:nvPr/>
        </p:nvSpPr>
        <p:spPr>
          <a:xfrm>
            <a:off x="2987824" y="2390996"/>
            <a:ext cx="530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</a:rPr>
              <a:t>Adquisición, instalación y puesta en funcionamiento de sistemas de altímetros </a:t>
            </a:r>
            <a:r>
              <a:rPr lang="es-CO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digitales. </a:t>
            </a:r>
          </a:p>
        </p:txBody>
      </p:sp>
      <p:sp>
        <p:nvSpPr>
          <p:cNvPr id="35" name="34 Forma libre"/>
          <p:cNvSpPr/>
          <p:nvPr/>
        </p:nvSpPr>
        <p:spPr>
          <a:xfrm flipH="1">
            <a:off x="2820375" y="1205071"/>
            <a:ext cx="5472608" cy="823359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</p:txBody>
      </p:sp>
      <p:sp>
        <p:nvSpPr>
          <p:cNvPr id="36" name="35 CuadroTexto"/>
          <p:cNvSpPr txBox="1"/>
          <p:nvPr/>
        </p:nvSpPr>
        <p:spPr>
          <a:xfrm>
            <a:off x="3097133" y="1219336"/>
            <a:ext cx="4834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Valor inversión:</a:t>
            </a:r>
          </a:p>
          <a:p>
            <a:pPr algn="ctr"/>
            <a:endParaRPr lang="es-CO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31 Forma libre"/>
          <p:cNvSpPr/>
          <p:nvPr/>
        </p:nvSpPr>
        <p:spPr>
          <a:xfrm flipH="1">
            <a:off x="8299777" y="1196752"/>
            <a:ext cx="862156" cy="1021311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  <a:gd name="connsiteX0" fmla="*/ 1484312 w 1484312"/>
              <a:gd name="connsiteY0" fmla="*/ 0 h 890397"/>
              <a:gd name="connsiteX1" fmla="*/ 1484312 w 1484312"/>
              <a:gd name="connsiteY1" fmla="*/ 675362 h 890397"/>
              <a:gd name="connsiteX2" fmla="*/ 760821 w 1484312"/>
              <a:gd name="connsiteY2" fmla="*/ 890397 h 890397"/>
              <a:gd name="connsiteX3" fmla="*/ 0 w 1484312"/>
              <a:gd name="connsiteY3" fmla="*/ 675362 h 890397"/>
              <a:gd name="connsiteX4" fmla="*/ 0 w 1484312"/>
              <a:gd name="connsiteY4" fmla="*/ 0 h 890397"/>
              <a:gd name="connsiteX5" fmla="*/ 742156 w 1484312"/>
              <a:gd name="connsiteY5" fmla="*/ 363656 h 890397"/>
              <a:gd name="connsiteX6" fmla="*/ 1484312 w 1484312"/>
              <a:gd name="connsiteY6" fmla="*/ 0 h 890397"/>
              <a:gd name="connsiteX0" fmla="*/ 1484312 w 1484312"/>
              <a:gd name="connsiteY0" fmla="*/ 0 h 846954"/>
              <a:gd name="connsiteX1" fmla="*/ 1484312 w 1484312"/>
              <a:gd name="connsiteY1" fmla="*/ 675362 h 846954"/>
              <a:gd name="connsiteX2" fmla="*/ 742156 w 1484312"/>
              <a:gd name="connsiteY2" fmla="*/ 846954 h 846954"/>
              <a:gd name="connsiteX3" fmla="*/ 0 w 1484312"/>
              <a:gd name="connsiteY3" fmla="*/ 675362 h 846954"/>
              <a:gd name="connsiteX4" fmla="*/ 0 w 1484312"/>
              <a:gd name="connsiteY4" fmla="*/ 0 h 846954"/>
              <a:gd name="connsiteX5" fmla="*/ 742156 w 1484312"/>
              <a:gd name="connsiteY5" fmla="*/ 363656 h 846954"/>
              <a:gd name="connsiteX6" fmla="*/ 1484312 w 1484312"/>
              <a:gd name="connsiteY6" fmla="*/ 0 h 846954"/>
              <a:gd name="connsiteX0" fmla="*/ 1484312 w 1484312"/>
              <a:gd name="connsiteY0" fmla="*/ 0 h 846954"/>
              <a:gd name="connsiteX1" fmla="*/ 1484312 w 1484312"/>
              <a:gd name="connsiteY1" fmla="*/ 675362 h 846954"/>
              <a:gd name="connsiteX2" fmla="*/ 742156 w 1484312"/>
              <a:gd name="connsiteY2" fmla="*/ 846954 h 846954"/>
              <a:gd name="connsiteX3" fmla="*/ 0 w 1484312"/>
              <a:gd name="connsiteY3" fmla="*/ 675362 h 846954"/>
              <a:gd name="connsiteX4" fmla="*/ 0 w 1484312"/>
              <a:gd name="connsiteY4" fmla="*/ 0 h 846954"/>
              <a:gd name="connsiteX5" fmla="*/ 798152 w 1484312"/>
              <a:gd name="connsiteY5" fmla="*/ 203602 h 846954"/>
              <a:gd name="connsiteX6" fmla="*/ 1484312 w 1484312"/>
              <a:gd name="connsiteY6" fmla="*/ 0 h 846954"/>
              <a:gd name="connsiteX0" fmla="*/ 1484312 w 1484312"/>
              <a:gd name="connsiteY0" fmla="*/ 0 h 846954"/>
              <a:gd name="connsiteX1" fmla="*/ 1484312 w 1484312"/>
              <a:gd name="connsiteY1" fmla="*/ 675362 h 846954"/>
              <a:gd name="connsiteX2" fmla="*/ 742156 w 1484312"/>
              <a:gd name="connsiteY2" fmla="*/ 846954 h 846954"/>
              <a:gd name="connsiteX3" fmla="*/ 0 w 1484312"/>
              <a:gd name="connsiteY3" fmla="*/ 675362 h 846954"/>
              <a:gd name="connsiteX4" fmla="*/ 0 w 1484312"/>
              <a:gd name="connsiteY4" fmla="*/ 0 h 846954"/>
              <a:gd name="connsiteX5" fmla="*/ 798152 w 1484312"/>
              <a:gd name="connsiteY5" fmla="*/ 187597 h 846954"/>
              <a:gd name="connsiteX6" fmla="*/ 1484312 w 1484312"/>
              <a:gd name="connsiteY6" fmla="*/ 0 h 84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846954">
                <a:moveTo>
                  <a:pt x="1484312" y="0"/>
                </a:moveTo>
                <a:lnTo>
                  <a:pt x="1484312" y="675362"/>
                </a:lnTo>
                <a:lnTo>
                  <a:pt x="742156" y="846954"/>
                </a:lnTo>
                <a:lnTo>
                  <a:pt x="0" y="675362"/>
                </a:lnTo>
                <a:lnTo>
                  <a:pt x="0" y="0"/>
                </a:lnTo>
                <a:lnTo>
                  <a:pt x="798152" y="187597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89" rIns="17780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800" kern="1200"/>
          </a:p>
        </p:txBody>
      </p:sp>
      <p:sp>
        <p:nvSpPr>
          <p:cNvPr id="41" name="40 Rectángulo"/>
          <p:cNvSpPr/>
          <p:nvPr/>
        </p:nvSpPr>
        <p:spPr>
          <a:xfrm>
            <a:off x="4244418" y="1505210"/>
            <a:ext cx="2538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$1.804</a:t>
            </a:r>
            <a:r>
              <a:rPr lang="es-ES" sz="2800" b="1" dirty="0">
                <a:solidFill>
                  <a:srgbClr val="002060"/>
                </a:solidFill>
              </a:rPr>
              <a:t> </a:t>
            </a:r>
            <a:r>
              <a:rPr lang="es-ES" sz="2800" b="1" dirty="0" smtClean="0">
                <a:solidFill>
                  <a:srgbClr val="002060"/>
                </a:solidFill>
              </a:rPr>
              <a:t>millones</a:t>
            </a:r>
            <a:endParaRPr lang="es-CO" sz="2800" b="1" dirty="0">
              <a:solidFill>
                <a:srgbClr val="00206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0" y="188640"/>
            <a:ext cx="7092280" cy="504056"/>
          </a:xfrm>
          <a:prstGeom prst="rect">
            <a:avLst/>
          </a:prstGeom>
          <a:solidFill>
            <a:srgbClr val="E8E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2 Marcador de contenido"/>
          <p:cNvSpPr>
            <a:spLocks noGrp="1"/>
          </p:cNvSpPr>
          <p:nvPr>
            <p:ph sz="half" idx="1"/>
          </p:nvPr>
        </p:nvSpPr>
        <p:spPr>
          <a:xfrm>
            <a:off x="60648" y="44624"/>
            <a:ext cx="6887616" cy="6480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s-CO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AYUDAS A LA </a:t>
            </a:r>
            <a:r>
              <a:rPr lang="es-CO" sz="4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NAVEGACIÓN </a:t>
            </a:r>
            <a:r>
              <a:rPr lang="es-CO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AÉREA ADQUIRIDOS</a:t>
            </a:r>
          </a:p>
          <a:p>
            <a:pPr marL="0" indent="0">
              <a:buNone/>
            </a:pPr>
            <a:endParaRPr lang="es-MX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177668" y="3353593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</a:rPr>
              <a:t>Estos equipos servirán de </a:t>
            </a:r>
            <a:r>
              <a:rPr lang="es-CO" i="1" dirty="0">
                <a:solidFill>
                  <a:srgbClr val="000000"/>
                </a:solidFill>
                <a:latin typeface="Calibri" panose="020F0502020204030204" pitchFamily="34" charset="0"/>
              </a:rPr>
              <a:t>back up </a:t>
            </a:r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</a:rPr>
              <a:t>a los sistemas principales EMAS en los </a:t>
            </a:r>
            <a:r>
              <a:rPr lang="es-CO" dirty="0" smtClean="0">
                <a:solidFill>
                  <a:srgbClr val="000000"/>
                </a:solidFill>
                <a:latin typeface="Calibri" panose="020F0502020204030204" pitchFamily="34" charset="0"/>
              </a:rPr>
              <a:t>aeropuertos </a:t>
            </a:r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</a:rPr>
              <a:t>de:</a:t>
            </a:r>
          </a:p>
          <a:p>
            <a:pPr algn="ctr"/>
            <a:endParaRPr lang="es-C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b="1" dirty="0">
                <a:solidFill>
                  <a:srgbClr val="002060"/>
                </a:solidFill>
              </a:rPr>
              <a:t>Yopal,  Pereira, Santa Marta,  Barranquilla,  Cartagena,  Leticia, Cali, Barrancabermeja,  Ibagué, Bogotá,</a:t>
            </a:r>
          </a:p>
          <a:p>
            <a:pPr algn="ctr"/>
            <a:r>
              <a:rPr lang="es-ES" b="1" dirty="0">
                <a:solidFill>
                  <a:srgbClr val="002060"/>
                </a:solidFill>
              </a:rPr>
              <a:t> Riohacha  y Valledupar</a:t>
            </a:r>
            <a:r>
              <a:rPr lang="es-ES" dirty="0"/>
              <a:t>.</a:t>
            </a:r>
            <a:endParaRPr lang="es-CO" dirty="0"/>
          </a:p>
        </p:txBody>
      </p:sp>
      <p:sp>
        <p:nvSpPr>
          <p:cNvPr id="28" name="27 Forma libre"/>
          <p:cNvSpPr/>
          <p:nvPr/>
        </p:nvSpPr>
        <p:spPr>
          <a:xfrm flipH="1">
            <a:off x="8361839" y="2349185"/>
            <a:ext cx="774020" cy="916905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  <a:gd name="connsiteX0" fmla="*/ 1484312 w 1484312"/>
              <a:gd name="connsiteY0" fmla="*/ 0 h 890397"/>
              <a:gd name="connsiteX1" fmla="*/ 1484312 w 1484312"/>
              <a:gd name="connsiteY1" fmla="*/ 675362 h 890397"/>
              <a:gd name="connsiteX2" fmla="*/ 760821 w 1484312"/>
              <a:gd name="connsiteY2" fmla="*/ 890397 h 890397"/>
              <a:gd name="connsiteX3" fmla="*/ 0 w 1484312"/>
              <a:gd name="connsiteY3" fmla="*/ 675362 h 890397"/>
              <a:gd name="connsiteX4" fmla="*/ 0 w 1484312"/>
              <a:gd name="connsiteY4" fmla="*/ 0 h 890397"/>
              <a:gd name="connsiteX5" fmla="*/ 742156 w 1484312"/>
              <a:gd name="connsiteY5" fmla="*/ 363656 h 890397"/>
              <a:gd name="connsiteX6" fmla="*/ 1484312 w 1484312"/>
              <a:gd name="connsiteY6" fmla="*/ 0 h 890397"/>
              <a:gd name="connsiteX0" fmla="*/ 1484312 w 1484312"/>
              <a:gd name="connsiteY0" fmla="*/ 0 h 846954"/>
              <a:gd name="connsiteX1" fmla="*/ 1484312 w 1484312"/>
              <a:gd name="connsiteY1" fmla="*/ 675362 h 846954"/>
              <a:gd name="connsiteX2" fmla="*/ 742156 w 1484312"/>
              <a:gd name="connsiteY2" fmla="*/ 846954 h 846954"/>
              <a:gd name="connsiteX3" fmla="*/ 0 w 1484312"/>
              <a:gd name="connsiteY3" fmla="*/ 675362 h 846954"/>
              <a:gd name="connsiteX4" fmla="*/ 0 w 1484312"/>
              <a:gd name="connsiteY4" fmla="*/ 0 h 846954"/>
              <a:gd name="connsiteX5" fmla="*/ 742156 w 1484312"/>
              <a:gd name="connsiteY5" fmla="*/ 363656 h 846954"/>
              <a:gd name="connsiteX6" fmla="*/ 1484312 w 1484312"/>
              <a:gd name="connsiteY6" fmla="*/ 0 h 846954"/>
              <a:gd name="connsiteX0" fmla="*/ 1484312 w 1484312"/>
              <a:gd name="connsiteY0" fmla="*/ 0 h 846954"/>
              <a:gd name="connsiteX1" fmla="*/ 1484312 w 1484312"/>
              <a:gd name="connsiteY1" fmla="*/ 675362 h 846954"/>
              <a:gd name="connsiteX2" fmla="*/ 742156 w 1484312"/>
              <a:gd name="connsiteY2" fmla="*/ 846954 h 846954"/>
              <a:gd name="connsiteX3" fmla="*/ 0 w 1484312"/>
              <a:gd name="connsiteY3" fmla="*/ 675362 h 846954"/>
              <a:gd name="connsiteX4" fmla="*/ 0 w 1484312"/>
              <a:gd name="connsiteY4" fmla="*/ 0 h 846954"/>
              <a:gd name="connsiteX5" fmla="*/ 798152 w 1484312"/>
              <a:gd name="connsiteY5" fmla="*/ 203602 h 846954"/>
              <a:gd name="connsiteX6" fmla="*/ 1484312 w 1484312"/>
              <a:gd name="connsiteY6" fmla="*/ 0 h 846954"/>
              <a:gd name="connsiteX0" fmla="*/ 1484312 w 1484312"/>
              <a:gd name="connsiteY0" fmla="*/ 0 h 846954"/>
              <a:gd name="connsiteX1" fmla="*/ 1484312 w 1484312"/>
              <a:gd name="connsiteY1" fmla="*/ 675362 h 846954"/>
              <a:gd name="connsiteX2" fmla="*/ 742156 w 1484312"/>
              <a:gd name="connsiteY2" fmla="*/ 846954 h 846954"/>
              <a:gd name="connsiteX3" fmla="*/ 0 w 1484312"/>
              <a:gd name="connsiteY3" fmla="*/ 675362 h 846954"/>
              <a:gd name="connsiteX4" fmla="*/ 0 w 1484312"/>
              <a:gd name="connsiteY4" fmla="*/ 0 h 846954"/>
              <a:gd name="connsiteX5" fmla="*/ 798152 w 1484312"/>
              <a:gd name="connsiteY5" fmla="*/ 187597 h 846954"/>
              <a:gd name="connsiteX6" fmla="*/ 1484312 w 1484312"/>
              <a:gd name="connsiteY6" fmla="*/ 0 h 84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846954">
                <a:moveTo>
                  <a:pt x="1484312" y="0"/>
                </a:moveTo>
                <a:lnTo>
                  <a:pt x="1484312" y="675362"/>
                </a:lnTo>
                <a:lnTo>
                  <a:pt x="742156" y="846954"/>
                </a:lnTo>
                <a:lnTo>
                  <a:pt x="0" y="675362"/>
                </a:lnTo>
                <a:lnTo>
                  <a:pt x="0" y="0"/>
                </a:lnTo>
                <a:lnTo>
                  <a:pt x="798152" y="187597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89" rIns="17780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800" kern="1200"/>
          </a:p>
        </p:txBody>
      </p:sp>
      <p:sp>
        <p:nvSpPr>
          <p:cNvPr id="29" name="28 Forma libre"/>
          <p:cNvSpPr/>
          <p:nvPr/>
        </p:nvSpPr>
        <p:spPr>
          <a:xfrm flipH="1">
            <a:off x="7661549" y="3374829"/>
            <a:ext cx="1973393" cy="2337684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  <a:gd name="connsiteX0" fmla="*/ 1484312 w 1484312"/>
              <a:gd name="connsiteY0" fmla="*/ 0 h 890397"/>
              <a:gd name="connsiteX1" fmla="*/ 1484312 w 1484312"/>
              <a:gd name="connsiteY1" fmla="*/ 675362 h 890397"/>
              <a:gd name="connsiteX2" fmla="*/ 760821 w 1484312"/>
              <a:gd name="connsiteY2" fmla="*/ 890397 h 890397"/>
              <a:gd name="connsiteX3" fmla="*/ 0 w 1484312"/>
              <a:gd name="connsiteY3" fmla="*/ 675362 h 890397"/>
              <a:gd name="connsiteX4" fmla="*/ 0 w 1484312"/>
              <a:gd name="connsiteY4" fmla="*/ 0 h 890397"/>
              <a:gd name="connsiteX5" fmla="*/ 742156 w 1484312"/>
              <a:gd name="connsiteY5" fmla="*/ 363656 h 890397"/>
              <a:gd name="connsiteX6" fmla="*/ 1484312 w 1484312"/>
              <a:gd name="connsiteY6" fmla="*/ 0 h 890397"/>
              <a:gd name="connsiteX0" fmla="*/ 1484312 w 1484312"/>
              <a:gd name="connsiteY0" fmla="*/ 0 h 846954"/>
              <a:gd name="connsiteX1" fmla="*/ 1484312 w 1484312"/>
              <a:gd name="connsiteY1" fmla="*/ 675362 h 846954"/>
              <a:gd name="connsiteX2" fmla="*/ 742156 w 1484312"/>
              <a:gd name="connsiteY2" fmla="*/ 846954 h 846954"/>
              <a:gd name="connsiteX3" fmla="*/ 0 w 1484312"/>
              <a:gd name="connsiteY3" fmla="*/ 675362 h 846954"/>
              <a:gd name="connsiteX4" fmla="*/ 0 w 1484312"/>
              <a:gd name="connsiteY4" fmla="*/ 0 h 846954"/>
              <a:gd name="connsiteX5" fmla="*/ 742156 w 1484312"/>
              <a:gd name="connsiteY5" fmla="*/ 363656 h 846954"/>
              <a:gd name="connsiteX6" fmla="*/ 1484312 w 1484312"/>
              <a:gd name="connsiteY6" fmla="*/ 0 h 846954"/>
              <a:gd name="connsiteX0" fmla="*/ 1484312 w 1484312"/>
              <a:gd name="connsiteY0" fmla="*/ 0 h 846954"/>
              <a:gd name="connsiteX1" fmla="*/ 1484312 w 1484312"/>
              <a:gd name="connsiteY1" fmla="*/ 675362 h 846954"/>
              <a:gd name="connsiteX2" fmla="*/ 742156 w 1484312"/>
              <a:gd name="connsiteY2" fmla="*/ 846954 h 846954"/>
              <a:gd name="connsiteX3" fmla="*/ 0 w 1484312"/>
              <a:gd name="connsiteY3" fmla="*/ 675362 h 846954"/>
              <a:gd name="connsiteX4" fmla="*/ 0 w 1484312"/>
              <a:gd name="connsiteY4" fmla="*/ 0 h 846954"/>
              <a:gd name="connsiteX5" fmla="*/ 798152 w 1484312"/>
              <a:gd name="connsiteY5" fmla="*/ 203602 h 846954"/>
              <a:gd name="connsiteX6" fmla="*/ 1484312 w 1484312"/>
              <a:gd name="connsiteY6" fmla="*/ 0 h 846954"/>
              <a:gd name="connsiteX0" fmla="*/ 1484312 w 1484312"/>
              <a:gd name="connsiteY0" fmla="*/ 0 h 846954"/>
              <a:gd name="connsiteX1" fmla="*/ 1484312 w 1484312"/>
              <a:gd name="connsiteY1" fmla="*/ 675362 h 846954"/>
              <a:gd name="connsiteX2" fmla="*/ 742156 w 1484312"/>
              <a:gd name="connsiteY2" fmla="*/ 846954 h 846954"/>
              <a:gd name="connsiteX3" fmla="*/ 0 w 1484312"/>
              <a:gd name="connsiteY3" fmla="*/ 675362 h 846954"/>
              <a:gd name="connsiteX4" fmla="*/ 0 w 1484312"/>
              <a:gd name="connsiteY4" fmla="*/ 0 h 846954"/>
              <a:gd name="connsiteX5" fmla="*/ 798152 w 1484312"/>
              <a:gd name="connsiteY5" fmla="*/ 187597 h 846954"/>
              <a:gd name="connsiteX6" fmla="*/ 1484312 w 1484312"/>
              <a:gd name="connsiteY6" fmla="*/ 0 h 84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846954">
                <a:moveTo>
                  <a:pt x="1484312" y="0"/>
                </a:moveTo>
                <a:lnTo>
                  <a:pt x="1484312" y="675362"/>
                </a:lnTo>
                <a:lnTo>
                  <a:pt x="742156" y="846954"/>
                </a:lnTo>
                <a:lnTo>
                  <a:pt x="0" y="675362"/>
                </a:lnTo>
                <a:lnTo>
                  <a:pt x="0" y="0"/>
                </a:lnTo>
                <a:lnTo>
                  <a:pt x="798152" y="187597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89" rIns="17780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800" kern="1200"/>
          </a:p>
        </p:txBody>
      </p:sp>
    </p:spTree>
    <p:extLst>
      <p:ext uri="{BB962C8B-B14F-4D97-AF65-F5344CB8AC3E}">
        <p14:creationId xmlns:p14="http://schemas.microsoft.com/office/powerpoint/2010/main" val="1152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480720" cy="79208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b="1" dirty="0"/>
              <a:t/>
            </a:r>
            <a:br>
              <a:rPr lang="es-CO" b="1" dirty="0"/>
            </a:br>
            <a:r>
              <a:rPr lang="es-CO" b="1" dirty="0" smtClean="0"/>
              <a:t>¿PARA DÓNDE VAMOS?</a:t>
            </a:r>
            <a:endParaRPr lang="es-CO" b="1" dirty="0"/>
          </a:p>
        </p:txBody>
      </p:sp>
      <p:sp>
        <p:nvSpPr>
          <p:cNvPr id="2" name="1 Rectángulo"/>
          <p:cNvSpPr/>
          <p:nvPr/>
        </p:nvSpPr>
        <p:spPr>
          <a:xfrm>
            <a:off x="2339752" y="3645024"/>
            <a:ext cx="5292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b="1" dirty="0" smtClean="0"/>
              <a:t>INVERSIONES 2017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21363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49 Forma libre"/>
          <p:cNvSpPr/>
          <p:nvPr/>
        </p:nvSpPr>
        <p:spPr>
          <a:xfrm>
            <a:off x="4932040" y="4582234"/>
            <a:ext cx="3024336" cy="620071"/>
          </a:xfrm>
          <a:custGeom>
            <a:avLst/>
            <a:gdLst>
              <a:gd name="connsiteX0" fmla="*/ 0 w 932036"/>
              <a:gd name="connsiteY0" fmla="*/ 0 h 621668"/>
              <a:gd name="connsiteX1" fmla="*/ 932036 w 932036"/>
              <a:gd name="connsiteY1" fmla="*/ 0 h 621668"/>
              <a:gd name="connsiteX2" fmla="*/ 932036 w 932036"/>
              <a:gd name="connsiteY2" fmla="*/ 621668 h 621668"/>
              <a:gd name="connsiteX3" fmla="*/ 0 w 932036"/>
              <a:gd name="connsiteY3" fmla="*/ 621668 h 621668"/>
              <a:gd name="connsiteX4" fmla="*/ 0 w 932036"/>
              <a:gd name="connsiteY4" fmla="*/ 0 h 62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36" h="621668">
                <a:moveTo>
                  <a:pt x="0" y="0"/>
                </a:moveTo>
                <a:lnTo>
                  <a:pt x="932036" y="0"/>
                </a:lnTo>
                <a:lnTo>
                  <a:pt x="932036" y="621668"/>
                </a:lnTo>
                <a:lnTo>
                  <a:pt x="0" y="6216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lnRef>
          <a:fillRef idx="1"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fillRef>
          <a:effectRef idx="0"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125" tIns="128016" rIns="128017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800" kern="1200"/>
          </a:p>
        </p:txBody>
      </p:sp>
      <p:sp>
        <p:nvSpPr>
          <p:cNvPr id="49" name="48 Forma libre"/>
          <p:cNvSpPr/>
          <p:nvPr/>
        </p:nvSpPr>
        <p:spPr>
          <a:xfrm>
            <a:off x="7547248" y="4163625"/>
            <a:ext cx="1425615" cy="1425615"/>
          </a:xfrm>
          <a:custGeom>
            <a:avLst/>
            <a:gdLst>
              <a:gd name="connsiteX0" fmla="*/ 0 w 621357"/>
              <a:gd name="connsiteY0" fmla="*/ 310679 h 621357"/>
              <a:gd name="connsiteX1" fmla="*/ 310679 w 621357"/>
              <a:gd name="connsiteY1" fmla="*/ 0 h 621357"/>
              <a:gd name="connsiteX2" fmla="*/ 621358 w 621357"/>
              <a:gd name="connsiteY2" fmla="*/ 310679 h 621357"/>
              <a:gd name="connsiteX3" fmla="*/ 310679 w 621357"/>
              <a:gd name="connsiteY3" fmla="*/ 621358 h 621357"/>
              <a:gd name="connsiteX4" fmla="*/ 0 w 621357"/>
              <a:gd name="connsiteY4" fmla="*/ 310679 h 62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57" h="621357">
                <a:moveTo>
                  <a:pt x="0" y="310679"/>
                </a:moveTo>
                <a:cubicBezTo>
                  <a:pt x="0" y="139096"/>
                  <a:pt x="139096" y="0"/>
                  <a:pt x="310679" y="0"/>
                </a:cubicBezTo>
                <a:cubicBezTo>
                  <a:pt x="482262" y="0"/>
                  <a:pt x="621358" y="139096"/>
                  <a:pt x="621358" y="310679"/>
                </a:cubicBezTo>
                <a:cubicBezTo>
                  <a:pt x="621358" y="482262"/>
                  <a:pt x="482262" y="621358"/>
                  <a:pt x="310679" y="621358"/>
                </a:cubicBezTo>
                <a:cubicBezTo>
                  <a:pt x="139096" y="621358"/>
                  <a:pt x="0" y="482262"/>
                  <a:pt x="0" y="31067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622584"/>
              <a:satOff val="26541"/>
              <a:lumOff val="5752"/>
              <a:alphaOff val="0"/>
            </a:schemeClr>
          </a:fillRef>
          <a:effectRef idx="2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996" tIns="90996" rIns="90996" bIns="90996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3100" kern="1200"/>
          </a:p>
        </p:txBody>
      </p:sp>
      <p:sp>
        <p:nvSpPr>
          <p:cNvPr id="10" name="Rectángulo 9"/>
          <p:cNvSpPr/>
          <p:nvPr/>
        </p:nvSpPr>
        <p:spPr>
          <a:xfrm>
            <a:off x="157772" y="91046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CONSTRUCCIÓN Y MANTENIMIENTO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INFRAESTRUCTURA  AEROPORTURIA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VIGENCIA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0" y="188640"/>
            <a:ext cx="4716016" cy="504056"/>
          </a:xfrm>
          <a:prstGeom prst="rect">
            <a:avLst/>
          </a:prstGeom>
          <a:solidFill>
            <a:srgbClr val="E8E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07504" y="21290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NUEVOS PROYECTOS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 rot="10800000">
            <a:off x="222766" y="1527816"/>
            <a:ext cx="8813730" cy="244999"/>
            <a:chOff x="5015218" y="4653136"/>
            <a:chExt cx="9368909" cy="260431"/>
          </a:xfrm>
        </p:grpSpPr>
        <p:sp>
          <p:nvSpPr>
            <p:cNvPr id="20" name="19 Rectángulo"/>
            <p:cNvSpPr/>
            <p:nvPr/>
          </p:nvSpPr>
          <p:spPr>
            <a:xfrm>
              <a:off x="5145435" y="4761958"/>
              <a:ext cx="9238692" cy="48599"/>
            </a:xfrm>
            <a:prstGeom prst="rect">
              <a:avLst/>
            </a:prstGeom>
            <a:solidFill>
              <a:srgbClr val="A5B52D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 </a:t>
              </a:r>
              <a:endParaRPr lang="es-CO" dirty="0"/>
            </a:p>
          </p:txBody>
        </p:sp>
        <p:sp>
          <p:nvSpPr>
            <p:cNvPr id="21" name="20 Elipse"/>
            <p:cNvSpPr/>
            <p:nvPr/>
          </p:nvSpPr>
          <p:spPr>
            <a:xfrm>
              <a:off x="5056793" y="4696174"/>
              <a:ext cx="177280" cy="177280"/>
            </a:xfrm>
            <a:prstGeom prst="ellipse">
              <a:avLst/>
            </a:prstGeom>
            <a:solidFill>
              <a:srgbClr val="A5B52D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21 Elipse"/>
            <p:cNvSpPr/>
            <p:nvPr/>
          </p:nvSpPr>
          <p:spPr>
            <a:xfrm>
              <a:off x="5015218" y="4653136"/>
              <a:ext cx="260430" cy="260431"/>
            </a:xfrm>
            <a:prstGeom prst="ellipse">
              <a:avLst/>
            </a:prstGeom>
            <a:noFill/>
            <a:ln w="28575">
              <a:solidFill>
                <a:srgbClr val="A5B52D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" name="4 Forma libre"/>
          <p:cNvSpPr/>
          <p:nvPr/>
        </p:nvSpPr>
        <p:spPr>
          <a:xfrm>
            <a:off x="983560" y="2291551"/>
            <a:ext cx="2724344" cy="815386"/>
          </a:xfrm>
          <a:custGeom>
            <a:avLst/>
            <a:gdLst>
              <a:gd name="connsiteX0" fmla="*/ 0 w 932036"/>
              <a:gd name="connsiteY0" fmla="*/ 0 h 621668"/>
              <a:gd name="connsiteX1" fmla="*/ 932036 w 932036"/>
              <a:gd name="connsiteY1" fmla="*/ 0 h 621668"/>
              <a:gd name="connsiteX2" fmla="*/ 932036 w 932036"/>
              <a:gd name="connsiteY2" fmla="*/ 621668 h 621668"/>
              <a:gd name="connsiteX3" fmla="*/ 0 w 932036"/>
              <a:gd name="connsiteY3" fmla="*/ 621668 h 621668"/>
              <a:gd name="connsiteX4" fmla="*/ 0 w 932036"/>
              <a:gd name="connsiteY4" fmla="*/ 0 h 62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36" h="621668">
                <a:moveTo>
                  <a:pt x="0" y="0"/>
                </a:moveTo>
                <a:lnTo>
                  <a:pt x="932036" y="0"/>
                </a:lnTo>
                <a:lnTo>
                  <a:pt x="932036" y="621668"/>
                </a:lnTo>
                <a:lnTo>
                  <a:pt x="0" y="6216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12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800" kern="1200"/>
          </a:p>
        </p:txBody>
      </p:sp>
      <p:sp>
        <p:nvSpPr>
          <p:cNvPr id="6" name="5 Forma libre"/>
          <p:cNvSpPr/>
          <p:nvPr/>
        </p:nvSpPr>
        <p:spPr>
          <a:xfrm>
            <a:off x="983560" y="3106936"/>
            <a:ext cx="2724344" cy="611329"/>
          </a:xfrm>
          <a:custGeom>
            <a:avLst/>
            <a:gdLst>
              <a:gd name="connsiteX0" fmla="*/ 0 w 932036"/>
              <a:gd name="connsiteY0" fmla="*/ 0 h 621668"/>
              <a:gd name="connsiteX1" fmla="*/ 932036 w 932036"/>
              <a:gd name="connsiteY1" fmla="*/ 0 h 621668"/>
              <a:gd name="connsiteX2" fmla="*/ 932036 w 932036"/>
              <a:gd name="connsiteY2" fmla="*/ 621668 h 621668"/>
              <a:gd name="connsiteX3" fmla="*/ 0 w 932036"/>
              <a:gd name="connsiteY3" fmla="*/ 621668 h 621668"/>
              <a:gd name="connsiteX4" fmla="*/ 0 w 932036"/>
              <a:gd name="connsiteY4" fmla="*/ 0 h 62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36" h="621668">
                <a:moveTo>
                  <a:pt x="0" y="0"/>
                </a:moveTo>
                <a:lnTo>
                  <a:pt x="932036" y="0"/>
                </a:lnTo>
                <a:lnTo>
                  <a:pt x="932036" y="621668"/>
                </a:lnTo>
                <a:lnTo>
                  <a:pt x="0" y="6216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</p:spPr>
        <p:style>
          <a:lnRef idx="1"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lnRef>
          <a:fillRef idx="1"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fillRef>
          <a:effectRef idx="0"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12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800" kern="1200"/>
          </a:p>
        </p:txBody>
      </p:sp>
      <p:sp>
        <p:nvSpPr>
          <p:cNvPr id="23" name="22 Forma libre"/>
          <p:cNvSpPr/>
          <p:nvPr/>
        </p:nvSpPr>
        <p:spPr>
          <a:xfrm>
            <a:off x="121352" y="2280682"/>
            <a:ext cx="1437583" cy="1437583"/>
          </a:xfrm>
          <a:custGeom>
            <a:avLst/>
            <a:gdLst>
              <a:gd name="connsiteX0" fmla="*/ 0 w 621357"/>
              <a:gd name="connsiteY0" fmla="*/ 310679 h 621357"/>
              <a:gd name="connsiteX1" fmla="*/ 310679 w 621357"/>
              <a:gd name="connsiteY1" fmla="*/ 0 h 621357"/>
              <a:gd name="connsiteX2" fmla="*/ 621358 w 621357"/>
              <a:gd name="connsiteY2" fmla="*/ 310679 h 621357"/>
              <a:gd name="connsiteX3" fmla="*/ 310679 w 621357"/>
              <a:gd name="connsiteY3" fmla="*/ 621358 h 621357"/>
              <a:gd name="connsiteX4" fmla="*/ 0 w 621357"/>
              <a:gd name="connsiteY4" fmla="*/ 310679 h 62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57" h="621357">
                <a:moveTo>
                  <a:pt x="0" y="310679"/>
                </a:moveTo>
                <a:cubicBezTo>
                  <a:pt x="0" y="139096"/>
                  <a:pt x="139096" y="0"/>
                  <a:pt x="310679" y="0"/>
                </a:cubicBezTo>
                <a:cubicBezTo>
                  <a:pt x="482262" y="0"/>
                  <a:pt x="621358" y="139096"/>
                  <a:pt x="621358" y="310679"/>
                </a:cubicBezTo>
                <a:cubicBezTo>
                  <a:pt x="621358" y="482262"/>
                  <a:pt x="482262" y="621358"/>
                  <a:pt x="310679" y="621358"/>
                </a:cubicBezTo>
                <a:cubicBezTo>
                  <a:pt x="139096" y="621358"/>
                  <a:pt x="0" y="482262"/>
                  <a:pt x="0" y="31067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996" tIns="90996" rIns="90996" bIns="9099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200" kern="1200"/>
          </a:p>
        </p:txBody>
      </p:sp>
      <p:sp>
        <p:nvSpPr>
          <p:cNvPr id="24" name="23 Forma libre"/>
          <p:cNvSpPr/>
          <p:nvPr/>
        </p:nvSpPr>
        <p:spPr>
          <a:xfrm>
            <a:off x="4572000" y="2331288"/>
            <a:ext cx="3713548" cy="775650"/>
          </a:xfrm>
          <a:custGeom>
            <a:avLst/>
            <a:gdLst>
              <a:gd name="connsiteX0" fmla="*/ 0 w 932036"/>
              <a:gd name="connsiteY0" fmla="*/ 0 h 621668"/>
              <a:gd name="connsiteX1" fmla="*/ 932036 w 932036"/>
              <a:gd name="connsiteY1" fmla="*/ 0 h 621668"/>
              <a:gd name="connsiteX2" fmla="*/ 932036 w 932036"/>
              <a:gd name="connsiteY2" fmla="*/ 621668 h 621668"/>
              <a:gd name="connsiteX3" fmla="*/ 0 w 932036"/>
              <a:gd name="connsiteY3" fmla="*/ 621668 h 621668"/>
              <a:gd name="connsiteX4" fmla="*/ 0 w 932036"/>
              <a:gd name="connsiteY4" fmla="*/ 0 h 62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36" h="621668">
                <a:moveTo>
                  <a:pt x="0" y="0"/>
                </a:moveTo>
                <a:lnTo>
                  <a:pt x="932036" y="0"/>
                </a:lnTo>
                <a:lnTo>
                  <a:pt x="932036" y="621668"/>
                </a:lnTo>
                <a:lnTo>
                  <a:pt x="0" y="6216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lnRef>
          <a:fillRef idx="1"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fillRef>
          <a:effectRef idx="0"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125" tIns="128016" rIns="128017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800" kern="1200"/>
          </a:p>
        </p:txBody>
      </p:sp>
      <p:sp>
        <p:nvSpPr>
          <p:cNvPr id="25" name="24 Forma libre"/>
          <p:cNvSpPr/>
          <p:nvPr/>
        </p:nvSpPr>
        <p:spPr>
          <a:xfrm>
            <a:off x="4572000" y="3106938"/>
            <a:ext cx="3713548" cy="820766"/>
          </a:xfrm>
          <a:custGeom>
            <a:avLst/>
            <a:gdLst>
              <a:gd name="connsiteX0" fmla="*/ 0 w 932036"/>
              <a:gd name="connsiteY0" fmla="*/ 0 h 621668"/>
              <a:gd name="connsiteX1" fmla="*/ 932036 w 932036"/>
              <a:gd name="connsiteY1" fmla="*/ 0 h 621668"/>
              <a:gd name="connsiteX2" fmla="*/ 932036 w 932036"/>
              <a:gd name="connsiteY2" fmla="*/ 621668 h 621668"/>
              <a:gd name="connsiteX3" fmla="*/ 0 w 932036"/>
              <a:gd name="connsiteY3" fmla="*/ 621668 h 621668"/>
              <a:gd name="connsiteX4" fmla="*/ 0 w 932036"/>
              <a:gd name="connsiteY4" fmla="*/ 0 h 62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36" h="621668">
                <a:moveTo>
                  <a:pt x="0" y="0"/>
                </a:moveTo>
                <a:lnTo>
                  <a:pt x="932036" y="0"/>
                </a:lnTo>
                <a:lnTo>
                  <a:pt x="932036" y="621668"/>
                </a:lnTo>
                <a:lnTo>
                  <a:pt x="0" y="6216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lnRef>
          <a:fillRef idx="1"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fillRef>
          <a:effectRef idx="0"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125" tIns="128016" rIns="128017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800" kern="1200"/>
          </a:p>
        </p:txBody>
      </p:sp>
      <p:sp>
        <p:nvSpPr>
          <p:cNvPr id="31" name="30 CuadroTexto"/>
          <p:cNvSpPr txBox="1"/>
          <p:nvPr/>
        </p:nvSpPr>
        <p:spPr>
          <a:xfrm>
            <a:off x="1290919" y="2315627"/>
            <a:ext cx="2633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CO" sz="1400" b="1" dirty="0">
                <a:cs typeface="Arial" panose="020B0604020202020204" pitchFamily="34" charset="0"/>
              </a:rPr>
              <a:t> </a:t>
            </a:r>
            <a:r>
              <a:rPr lang="es-CO" sz="1400" b="1" dirty="0" smtClean="0">
                <a:cs typeface="Arial" panose="020B0604020202020204" pitchFamily="34" charset="0"/>
              </a:rPr>
              <a:t>CONSTRUCCIÓN INFRAESTRUCTURA AEROPORTUARIA</a:t>
            </a:r>
            <a:endParaRPr lang="es-CO" sz="1400" dirty="0">
              <a:latin typeface="Calibri" panose="020F050202020403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427430" y="3256247"/>
            <a:ext cx="2419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CO" sz="1400" dirty="0" smtClean="0">
                <a:cs typeface="Arial" panose="020B0604020202020204" pitchFamily="34" charset="0"/>
              </a:rPr>
              <a:t>Tolú, </a:t>
            </a:r>
            <a:r>
              <a:rPr lang="es-CO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Armenia, Neiva.</a:t>
            </a:r>
            <a:endParaRPr lang="es-CO" sz="1400" dirty="0">
              <a:latin typeface="Calibri" panose="020F050202020403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-369536" y="2611132"/>
            <a:ext cx="241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CO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$48.863</a:t>
            </a:r>
          </a:p>
          <a:p>
            <a:pPr algn="ctr" fontAlgn="b"/>
            <a:r>
              <a:rPr lang="es-CO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millones</a:t>
            </a:r>
            <a:endParaRPr lang="es-CO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78" y="619376"/>
            <a:ext cx="908440" cy="908440"/>
          </a:xfrm>
          <a:prstGeom prst="rect">
            <a:avLst/>
          </a:prstGeom>
        </p:spPr>
      </p:pic>
      <p:sp>
        <p:nvSpPr>
          <p:cNvPr id="36" name="Rectángulo 9"/>
          <p:cNvSpPr/>
          <p:nvPr/>
        </p:nvSpPr>
        <p:spPr>
          <a:xfrm>
            <a:off x="251520" y="177281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y programas a desarrollar:</a:t>
            </a:r>
            <a:endParaRPr lang="es-C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6 Forma libre"/>
          <p:cNvSpPr/>
          <p:nvPr/>
        </p:nvSpPr>
        <p:spPr>
          <a:xfrm>
            <a:off x="969710" y="3885498"/>
            <a:ext cx="3256514" cy="814117"/>
          </a:xfrm>
          <a:custGeom>
            <a:avLst/>
            <a:gdLst>
              <a:gd name="connsiteX0" fmla="*/ 0 w 932036"/>
              <a:gd name="connsiteY0" fmla="*/ 0 h 621668"/>
              <a:gd name="connsiteX1" fmla="*/ 932036 w 932036"/>
              <a:gd name="connsiteY1" fmla="*/ 0 h 621668"/>
              <a:gd name="connsiteX2" fmla="*/ 932036 w 932036"/>
              <a:gd name="connsiteY2" fmla="*/ 621668 h 621668"/>
              <a:gd name="connsiteX3" fmla="*/ 0 w 932036"/>
              <a:gd name="connsiteY3" fmla="*/ 621668 h 621668"/>
              <a:gd name="connsiteX4" fmla="*/ 0 w 932036"/>
              <a:gd name="connsiteY4" fmla="*/ 0 h 62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36" h="621668">
                <a:moveTo>
                  <a:pt x="0" y="0"/>
                </a:moveTo>
                <a:lnTo>
                  <a:pt x="932036" y="0"/>
                </a:lnTo>
                <a:lnTo>
                  <a:pt x="932036" y="621668"/>
                </a:lnTo>
                <a:lnTo>
                  <a:pt x="0" y="6216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12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800" kern="1200"/>
          </a:p>
        </p:txBody>
      </p:sp>
      <p:sp>
        <p:nvSpPr>
          <p:cNvPr id="38" name="37 Forma libre"/>
          <p:cNvSpPr/>
          <p:nvPr/>
        </p:nvSpPr>
        <p:spPr>
          <a:xfrm>
            <a:off x="969709" y="4699615"/>
            <a:ext cx="3256515" cy="979527"/>
          </a:xfrm>
          <a:custGeom>
            <a:avLst/>
            <a:gdLst>
              <a:gd name="connsiteX0" fmla="*/ 0 w 932036"/>
              <a:gd name="connsiteY0" fmla="*/ 0 h 621668"/>
              <a:gd name="connsiteX1" fmla="*/ 932036 w 932036"/>
              <a:gd name="connsiteY1" fmla="*/ 0 h 621668"/>
              <a:gd name="connsiteX2" fmla="*/ 932036 w 932036"/>
              <a:gd name="connsiteY2" fmla="*/ 621668 h 621668"/>
              <a:gd name="connsiteX3" fmla="*/ 0 w 932036"/>
              <a:gd name="connsiteY3" fmla="*/ 621668 h 621668"/>
              <a:gd name="connsiteX4" fmla="*/ 0 w 932036"/>
              <a:gd name="connsiteY4" fmla="*/ 0 h 62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36" h="621668">
                <a:moveTo>
                  <a:pt x="0" y="0"/>
                </a:moveTo>
                <a:lnTo>
                  <a:pt x="932036" y="0"/>
                </a:lnTo>
                <a:lnTo>
                  <a:pt x="932036" y="621668"/>
                </a:lnTo>
                <a:lnTo>
                  <a:pt x="0" y="6216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</p:spPr>
        <p:style>
          <a:lnRef idx="1"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lnRef>
          <a:fillRef idx="1"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fillRef>
          <a:effectRef idx="0"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12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800" kern="1200"/>
          </a:p>
        </p:txBody>
      </p:sp>
      <p:sp>
        <p:nvSpPr>
          <p:cNvPr id="39" name="38 Forma libre"/>
          <p:cNvSpPr/>
          <p:nvPr/>
        </p:nvSpPr>
        <p:spPr>
          <a:xfrm>
            <a:off x="107503" y="3933056"/>
            <a:ext cx="1437583" cy="1437583"/>
          </a:xfrm>
          <a:custGeom>
            <a:avLst/>
            <a:gdLst>
              <a:gd name="connsiteX0" fmla="*/ 0 w 621357"/>
              <a:gd name="connsiteY0" fmla="*/ 310679 h 621357"/>
              <a:gd name="connsiteX1" fmla="*/ 310679 w 621357"/>
              <a:gd name="connsiteY1" fmla="*/ 0 h 621357"/>
              <a:gd name="connsiteX2" fmla="*/ 621358 w 621357"/>
              <a:gd name="connsiteY2" fmla="*/ 310679 h 621357"/>
              <a:gd name="connsiteX3" fmla="*/ 310679 w 621357"/>
              <a:gd name="connsiteY3" fmla="*/ 621358 h 621357"/>
              <a:gd name="connsiteX4" fmla="*/ 0 w 621357"/>
              <a:gd name="connsiteY4" fmla="*/ 310679 h 62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57" h="621357">
                <a:moveTo>
                  <a:pt x="0" y="310679"/>
                </a:moveTo>
                <a:cubicBezTo>
                  <a:pt x="0" y="139096"/>
                  <a:pt x="139096" y="0"/>
                  <a:pt x="310679" y="0"/>
                </a:cubicBezTo>
                <a:cubicBezTo>
                  <a:pt x="482262" y="0"/>
                  <a:pt x="621358" y="139096"/>
                  <a:pt x="621358" y="310679"/>
                </a:cubicBezTo>
                <a:cubicBezTo>
                  <a:pt x="621358" y="482262"/>
                  <a:pt x="482262" y="621358"/>
                  <a:pt x="310679" y="621358"/>
                </a:cubicBezTo>
                <a:cubicBezTo>
                  <a:pt x="139096" y="621358"/>
                  <a:pt x="0" y="482262"/>
                  <a:pt x="0" y="31067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996" tIns="90996" rIns="90996" bIns="9099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200" kern="1200"/>
          </a:p>
        </p:txBody>
      </p:sp>
      <p:sp>
        <p:nvSpPr>
          <p:cNvPr id="28" name="27 Forma libre"/>
          <p:cNvSpPr/>
          <p:nvPr/>
        </p:nvSpPr>
        <p:spPr>
          <a:xfrm>
            <a:off x="7524328" y="2435433"/>
            <a:ext cx="1425615" cy="1425615"/>
          </a:xfrm>
          <a:custGeom>
            <a:avLst/>
            <a:gdLst>
              <a:gd name="connsiteX0" fmla="*/ 0 w 621357"/>
              <a:gd name="connsiteY0" fmla="*/ 310679 h 621357"/>
              <a:gd name="connsiteX1" fmla="*/ 310679 w 621357"/>
              <a:gd name="connsiteY1" fmla="*/ 0 h 621357"/>
              <a:gd name="connsiteX2" fmla="*/ 621358 w 621357"/>
              <a:gd name="connsiteY2" fmla="*/ 310679 h 621357"/>
              <a:gd name="connsiteX3" fmla="*/ 310679 w 621357"/>
              <a:gd name="connsiteY3" fmla="*/ 621358 h 621357"/>
              <a:gd name="connsiteX4" fmla="*/ 0 w 621357"/>
              <a:gd name="connsiteY4" fmla="*/ 310679 h 62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57" h="621357">
                <a:moveTo>
                  <a:pt x="0" y="310679"/>
                </a:moveTo>
                <a:cubicBezTo>
                  <a:pt x="0" y="139096"/>
                  <a:pt x="139096" y="0"/>
                  <a:pt x="310679" y="0"/>
                </a:cubicBezTo>
                <a:cubicBezTo>
                  <a:pt x="482262" y="0"/>
                  <a:pt x="621358" y="139096"/>
                  <a:pt x="621358" y="310679"/>
                </a:cubicBezTo>
                <a:cubicBezTo>
                  <a:pt x="621358" y="482262"/>
                  <a:pt x="482262" y="621358"/>
                  <a:pt x="310679" y="621358"/>
                </a:cubicBezTo>
                <a:cubicBezTo>
                  <a:pt x="139096" y="621358"/>
                  <a:pt x="0" y="482262"/>
                  <a:pt x="0" y="31067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622584"/>
              <a:satOff val="26541"/>
              <a:lumOff val="5752"/>
              <a:alphaOff val="0"/>
            </a:schemeClr>
          </a:fillRef>
          <a:effectRef idx="2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996" tIns="90996" rIns="90996" bIns="90996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3100" kern="1200"/>
          </a:p>
        </p:txBody>
      </p:sp>
      <p:sp>
        <p:nvSpPr>
          <p:cNvPr id="52" name="51 CuadroTexto"/>
          <p:cNvSpPr txBox="1"/>
          <p:nvPr/>
        </p:nvSpPr>
        <p:spPr>
          <a:xfrm>
            <a:off x="1763688" y="3914472"/>
            <a:ext cx="2124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CO" sz="1400" b="1" dirty="0" smtClean="0">
                <a:cs typeface="Arial" panose="020B0604020202020204" pitchFamily="34" charset="0"/>
              </a:rPr>
              <a:t>MANTENIMIENTO INFRAESTRUCTURA AEROPORTUARIA</a:t>
            </a:r>
            <a:endParaRPr lang="es-CO" sz="1400" dirty="0">
              <a:latin typeface="Calibri" panose="020F0502020204030204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1474305" y="4850576"/>
            <a:ext cx="2665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CO" sz="1400" dirty="0" smtClean="0">
                <a:latin typeface="Calibri" panose="020F0502020204030204" pitchFamily="34" charset="0"/>
              </a:rPr>
              <a:t>Arauquita, Paipa, Valledupar, </a:t>
            </a:r>
          </a:p>
          <a:p>
            <a:pPr algn="ctr" fontAlgn="b"/>
            <a:r>
              <a:rPr lang="es-CO" sz="1400" dirty="0" smtClean="0">
                <a:latin typeface="Calibri" panose="020F0502020204030204" pitchFamily="34" charset="0"/>
              </a:rPr>
              <a:t>San Martín,  Ocaña, Puerto Berrio, Urrao, Riohacha, Mariquita.</a:t>
            </a:r>
            <a:endParaRPr lang="es-CO" sz="1400" dirty="0">
              <a:latin typeface="Calibri" panose="020F0502020204030204" pitchFamily="34" charset="0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4644008" y="2348880"/>
            <a:ext cx="3176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CO" sz="1400" b="1" dirty="0" smtClean="0">
                <a:cs typeface="Arial" panose="020B0604020202020204" pitchFamily="34" charset="0"/>
              </a:rPr>
              <a:t>MANTENIMIENTO AEROPUERTOS COMUNITARIOS</a:t>
            </a:r>
          </a:p>
          <a:p>
            <a:pPr algn="ctr" fontAlgn="b"/>
            <a:r>
              <a:rPr lang="es-CO" sz="1400" b="1" dirty="0" smtClean="0">
                <a:cs typeface="Arial" panose="020B0604020202020204" pitchFamily="34" charset="0"/>
              </a:rPr>
              <a:t> (con recursos propios)</a:t>
            </a:r>
            <a:endParaRPr lang="es-CO" sz="1400" dirty="0">
              <a:latin typeface="Calibri" panose="020F0502020204030204" pitchFamily="34" charset="0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4759598" y="3194392"/>
            <a:ext cx="2794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CO" sz="1400" dirty="0" err="1" smtClean="0">
                <a:latin typeface="Calibri" panose="020F0502020204030204" pitchFamily="34" charset="0"/>
              </a:rPr>
              <a:t>Necoclí</a:t>
            </a:r>
            <a:r>
              <a:rPr lang="es-CO" sz="1400" dirty="0">
                <a:latin typeface="Calibri" panose="020F0502020204030204" pitchFamily="34" charset="0"/>
              </a:rPr>
              <a:t>,</a:t>
            </a:r>
            <a:r>
              <a:rPr lang="es-CO" sz="1400" dirty="0" smtClean="0">
                <a:latin typeface="Calibri" panose="020F0502020204030204" pitchFamily="34" charset="0"/>
              </a:rPr>
              <a:t> Vigía del Fuerte, San Pedro de Urabá, Bocas de </a:t>
            </a:r>
            <a:r>
              <a:rPr lang="es-CO" sz="1400" dirty="0" err="1" smtClean="0">
                <a:latin typeface="Calibri" panose="020F0502020204030204" pitchFamily="34" charset="0"/>
              </a:rPr>
              <a:t>Satinga</a:t>
            </a:r>
            <a:r>
              <a:rPr lang="es-CO" sz="1400" dirty="0" smtClean="0">
                <a:latin typeface="Calibri" panose="020F0502020204030204" pitchFamily="34" charset="0"/>
              </a:rPr>
              <a:t>,</a:t>
            </a:r>
          </a:p>
          <a:p>
            <a:pPr algn="ctr" fontAlgn="b"/>
            <a:r>
              <a:rPr lang="es-CO" sz="1400" dirty="0" smtClean="0">
                <a:latin typeface="Calibri" panose="020F0502020204030204" pitchFamily="34" charset="0"/>
              </a:rPr>
              <a:t> Alpujarra, Bahía </a:t>
            </a:r>
            <a:r>
              <a:rPr lang="es-CO" sz="1400" dirty="0" err="1" smtClean="0">
                <a:latin typeface="Calibri" panose="020F0502020204030204" pitchFamily="34" charset="0"/>
              </a:rPr>
              <a:t>Cupica</a:t>
            </a:r>
            <a:r>
              <a:rPr lang="es-CO" sz="1400" dirty="0" smtClean="0">
                <a:latin typeface="Calibri" panose="020F0502020204030204" pitchFamily="34" charset="0"/>
              </a:rPr>
              <a:t>.</a:t>
            </a:r>
            <a:endParaRPr lang="es-CO" sz="1400" dirty="0">
              <a:latin typeface="Calibri" panose="020F0502020204030204" pitchFamily="34" charset="0"/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4844324" y="4722543"/>
            <a:ext cx="2816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CO" sz="1400" b="1" dirty="0" smtClean="0">
                <a:cs typeface="Arial" panose="020B0604020202020204" pitchFamily="34" charset="0"/>
              </a:rPr>
              <a:t>PROGRAMAS AMBIENTALES</a:t>
            </a:r>
            <a:endParaRPr lang="es-CO" sz="1400" dirty="0">
              <a:latin typeface="Calibri" panose="020F050202020403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-396552" y="4366845"/>
            <a:ext cx="241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CO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$15.180</a:t>
            </a:r>
          </a:p>
          <a:p>
            <a:pPr algn="ctr" fontAlgn="b"/>
            <a:r>
              <a:rPr lang="es-CO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millones</a:t>
            </a:r>
            <a:endParaRPr lang="es-CO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049187" y="2782669"/>
            <a:ext cx="241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$25.000</a:t>
            </a:r>
          </a:p>
          <a:p>
            <a:pPr algn="ctr" fontAlgn="b"/>
            <a:r>
              <a:rPr lang="es-CO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millones</a:t>
            </a:r>
            <a:endParaRPr lang="es-CO" sz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7049187" y="4509120"/>
            <a:ext cx="241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$14.818</a:t>
            </a:r>
          </a:p>
          <a:p>
            <a:pPr algn="ctr" fontAlgn="b"/>
            <a:r>
              <a:rPr lang="es-CO" sz="1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millones</a:t>
            </a:r>
            <a:endParaRPr lang="es-CO" sz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 la derecha con bandas"/>
          <p:cNvSpPr/>
          <p:nvPr/>
        </p:nvSpPr>
        <p:spPr>
          <a:xfrm>
            <a:off x="142420" y="873195"/>
            <a:ext cx="2703619" cy="1339176"/>
          </a:xfrm>
          <a:prstGeom prst="striped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89 Rectángulo"/>
          <p:cNvSpPr/>
          <p:nvPr/>
        </p:nvSpPr>
        <p:spPr>
          <a:xfrm>
            <a:off x="2846038" y="1119666"/>
            <a:ext cx="5974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/>
              <a:t>Inversión para la adquisición</a:t>
            </a:r>
            <a:r>
              <a:rPr lang="es-CO" sz="1600" dirty="0"/>
              <a:t> </a:t>
            </a:r>
            <a:r>
              <a:rPr lang="es-CO" sz="1600" dirty="0" smtClean="0"/>
              <a:t>e instalación de sistemas de iluminación, sensores, sistemas ILS, ILSCAT III, DVOR/DME y demás elementos y equipos para los distintos aeropuertos del país.</a:t>
            </a:r>
            <a:endParaRPr lang="es-CO" sz="1600" dirty="0"/>
          </a:p>
        </p:txBody>
      </p:sp>
      <p:sp>
        <p:nvSpPr>
          <p:cNvPr id="91" name="90 Rectángulo"/>
          <p:cNvSpPr/>
          <p:nvPr/>
        </p:nvSpPr>
        <p:spPr>
          <a:xfrm>
            <a:off x="0" y="188640"/>
            <a:ext cx="4716016" cy="504056"/>
          </a:xfrm>
          <a:prstGeom prst="rect">
            <a:avLst/>
          </a:prstGeom>
          <a:solidFill>
            <a:srgbClr val="E8E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2" name="91 CuadroTexto"/>
          <p:cNvSpPr txBox="1"/>
          <p:nvPr/>
        </p:nvSpPr>
        <p:spPr>
          <a:xfrm>
            <a:off x="107504" y="21290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NUEVOS PROYECTOS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93 Rectángulo"/>
          <p:cNvSpPr/>
          <p:nvPr/>
        </p:nvSpPr>
        <p:spPr>
          <a:xfrm>
            <a:off x="0" y="256490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/>
              <a:t>Complemento </a:t>
            </a:r>
            <a:r>
              <a:rPr lang="es-CO" sz="2400" b="1" dirty="0"/>
              <a:t>de la </a:t>
            </a:r>
            <a:r>
              <a:rPr lang="es-CO" sz="2400" b="1" dirty="0" smtClean="0"/>
              <a:t>inversión</a:t>
            </a:r>
            <a:endParaRPr lang="es-CO" sz="2400" b="1" dirty="0"/>
          </a:p>
        </p:txBody>
      </p:sp>
      <p:grpSp>
        <p:nvGrpSpPr>
          <p:cNvPr id="59" name="58 Grupo"/>
          <p:cNvGrpSpPr/>
          <p:nvPr/>
        </p:nvGrpSpPr>
        <p:grpSpPr>
          <a:xfrm rot="10800000">
            <a:off x="-108521" y="2247896"/>
            <a:ext cx="9001001" cy="244999"/>
            <a:chOff x="5015218" y="4653136"/>
            <a:chExt cx="9567976" cy="260431"/>
          </a:xfrm>
        </p:grpSpPr>
        <p:sp>
          <p:nvSpPr>
            <p:cNvPr id="60" name="59 Rectángulo"/>
            <p:cNvSpPr/>
            <p:nvPr/>
          </p:nvSpPr>
          <p:spPr>
            <a:xfrm>
              <a:off x="5145436" y="4761959"/>
              <a:ext cx="9437758" cy="48599"/>
            </a:xfrm>
            <a:prstGeom prst="rect">
              <a:avLst/>
            </a:prstGeom>
            <a:solidFill>
              <a:srgbClr val="A5B52D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 </a:t>
              </a:r>
              <a:endParaRPr lang="es-CO" dirty="0"/>
            </a:p>
          </p:txBody>
        </p:sp>
        <p:sp>
          <p:nvSpPr>
            <p:cNvPr id="97" name="96 Elipse"/>
            <p:cNvSpPr/>
            <p:nvPr/>
          </p:nvSpPr>
          <p:spPr>
            <a:xfrm>
              <a:off x="5056793" y="4696174"/>
              <a:ext cx="177280" cy="177280"/>
            </a:xfrm>
            <a:prstGeom prst="ellipse">
              <a:avLst/>
            </a:prstGeom>
            <a:solidFill>
              <a:srgbClr val="A5B52D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8" name="97 Elipse"/>
            <p:cNvSpPr/>
            <p:nvPr/>
          </p:nvSpPr>
          <p:spPr>
            <a:xfrm>
              <a:off x="5015218" y="4653136"/>
              <a:ext cx="260430" cy="260431"/>
            </a:xfrm>
            <a:prstGeom prst="ellipse">
              <a:avLst/>
            </a:prstGeom>
            <a:noFill/>
            <a:ln w="28575">
              <a:solidFill>
                <a:srgbClr val="A5B52D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99" name="98 Rectángulo"/>
          <p:cNvSpPr/>
          <p:nvPr/>
        </p:nvSpPr>
        <p:spPr>
          <a:xfrm>
            <a:off x="524566" y="1225068"/>
            <a:ext cx="176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</a:rPr>
              <a:t>$69.646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100" name="99 Rectángulo"/>
          <p:cNvSpPr/>
          <p:nvPr/>
        </p:nvSpPr>
        <p:spPr>
          <a:xfrm>
            <a:off x="35496" y="1866310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/>
              <a:t>millones</a:t>
            </a:r>
            <a:endParaRPr lang="es-CO" sz="16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b="19517"/>
          <a:stretch/>
        </p:blipFill>
        <p:spPr>
          <a:xfrm>
            <a:off x="3744905" y="3098578"/>
            <a:ext cx="1082569" cy="243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253166" y="3381183"/>
            <a:ext cx="2210931" cy="4573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Rectángulo"/>
          <p:cNvSpPr/>
          <p:nvPr/>
        </p:nvSpPr>
        <p:spPr>
          <a:xfrm>
            <a:off x="405566" y="3533582"/>
            <a:ext cx="2742123" cy="518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460736" y="3474474"/>
            <a:ext cx="2686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/>
              <a:t>$85.137 </a:t>
            </a:r>
            <a:r>
              <a:rPr lang="es-CO" b="1" dirty="0" smtClean="0"/>
              <a:t>millones</a:t>
            </a:r>
            <a:endParaRPr lang="es-CO" b="1" dirty="0"/>
          </a:p>
        </p:txBody>
      </p:sp>
      <p:sp>
        <p:nvSpPr>
          <p:cNvPr id="26" name="25 Rectángulo"/>
          <p:cNvSpPr/>
          <p:nvPr/>
        </p:nvSpPr>
        <p:spPr>
          <a:xfrm>
            <a:off x="304167" y="4779329"/>
            <a:ext cx="2329835" cy="4573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Rectángulo"/>
          <p:cNvSpPr/>
          <p:nvPr/>
        </p:nvSpPr>
        <p:spPr>
          <a:xfrm>
            <a:off x="456567" y="4841647"/>
            <a:ext cx="3467361" cy="638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395536" y="4895059"/>
            <a:ext cx="36548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/>
              <a:t>Adquisición de máquinas </a:t>
            </a:r>
            <a:r>
              <a:rPr lang="es-CO" sz="1600" dirty="0" smtClean="0"/>
              <a:t>de bomberos </a:t>
            </a:r>
          </a:p>
          <a:p>
            <a:r>
              <a:rPr lang="es-CO" sz="1600" dirty="0" smtClean="0"/>
              <a:t>y equipos control de acceso e incendios.</a:t>
            </a:r>
            <a:endParaRPr lang="es-CO" sz="1600" dirty="0"/>
          </a:p>
        </p:txBody>
      </p:sp>
      <p:sp>
        <p:nvSpPr>
          <p:cNvPr id="29" name="28 Rectángulo"/>
          <p:cNvSpPr/>
          <p:nvPr/>
        </p:nvSpPr>
        <p:spPr>
          <a:xfrm>
            <a:off x="4832955" y="3342059"/>
            <a:ext cx="2067210" cy="396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Rectángulo"/>
          <p:cNvSpPr/>
          <p:nvPr/>
        </p:nvSpPr>
        <p:spPr>
          <a:xfrm>
            <a:off x="4985354" y="3433900"/>
            <a:ext cx="2650713" cy="626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31" name="30 Rectángulo"/>
          <p:cNvSpPr/>
          <p:nvPr/>
        </p:nvSpPr>
        <p:spPr>
          <a:xfrm>
            <a:off x="5027957" y="3467783"/>
            <a:ext cx="2317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 smtClean="0"/>
              <a:t>Equipos de rescate y </a:t>
            </a:r>
          </a:p>
          <a:p>
            <a:r>
              <a:rPr lang="es-CO" sz="1600" dirty="0" smtClean="0"/>
              <a:t>equipos de identificación.</a:t>
            </a:r>
            <a:endParaRPr lang="es-CO" sz="1600" dirty="0"/>
          </a:p>
        </p:txBody>
      </p:sp>
      <p:sp>
        <p:nvSpPr>
          <p:cNvPr id="32" name="31 Rectángulo"/>
          <p:cNvSpPr/>
          <p:nvPr/>
        </p:nvSpPr>
        <p:spPr>
          <a:xfrm>
            <a:off x="4848776" y="4737253"/>
            <a:ext cx="3128331" cy="5494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Rectángulo"/>
          <p:cNvSpPr/>
          <p:nvPr/>
        </p:nvSpPr>
        <p:spPr>
          <a:xfrm>
            <a:off x="5001176" y="4797152"/>
            <a:ext cx="3973713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3 Rectángulo"/>
          <p:cNvSpPr/>
          <p:nvPr/>
        </p:nvSpPr>
        <p:spPr>
          <a:xfrm>
            <a:off x="5058758" y="4865045"/>
            <a:ext cx="3901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/>
              <a:t>Adquisición </a:t>
            </a:r>
            <a:r>
              <a:rPr lang="es-CO" sz="1600" dirty="0"/>
              <a:t>de equipos médicos, </a:t>
            </a:r>
            <a:endParaRPr lang="es-CO" sz="1600" dirty="0" smtClean="0"/>
          </a:p>
          <a:p>
            <a:r>
              <a:rPr lang="es-CO" sz="1600" dirty="0" smtClean="0"/>
              <a:t>mantenimiento </a:t>
            </a:r>
            <a:r>
              <a:rPr lang="es-CO" sz="1600" dirty="0"/>
              <a:t>de ambulancias, entre otros. </a:t>
            </a:r>
          </a:p>
        </p:txBody>
      </p:sp>
      <p:pic>
        <p:nvPicPr>
          <p:cNvPr id="28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05" y="2924472"/>
            <a:ext cx="1238595" cy="9251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0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1001-Prensa\2016\1001.148.3 Fotografias 2016\Recorrido Aeropuerto Yopal 23092016\IMG_06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27996"/>
          <a:stretch/>
        </p:blipFill>
        <p:spPr bwMode="auto">
          <a:xfrm>
            <a:off x="0" y="-27384"/>
            <a:ext cx="9180512" cy="4495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180528" y="4005064"/>
            <a:ext cx="9505056" cy="17281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AutoShape 4" descr="Resultado de imagen para nuevo logo ibe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47"/>
            <a:ext cx="9180512" cy="66383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439464"/>
            <a:ext cx="9180512" cy="22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05" y="283170"/>
            <a:ext cx="1116106" cy="1257584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0" y="169476"/>
            <a:ext cx="339283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28 CuadroTexto"/>
          <p:cNvSpPr txBox="1"/>
          <p:nvPr/>
        </p:nvSpPr>
        <p:spPr>
          <a:xfrm>
            <a:off x="251520" y="18864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SANCIONES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-4250605" y="1974906"/>
            <a:ext cx="2055390" cy="265039"/>
          </a:xfrm>
          <a:custGeom>
            <a:avLst/>
            <a:gdLst>
              <a:gd name="connsiteX0" fmla="*/ 0 w 2055390"/>
              <a:gd name="connsiteY0" fmla="*/ 0 h 265039"/>
              <a:gd name="connsiteX1" fmla="*/ 2055390 w 2055390"/>
              <a:gd name="connsiteY1" fmla="*/ 0 h 265039"/>
              <a:gd name="connsiteX2" fmla="*/ 2055390 w 2055390"/>
              <a:gd name="connsiteY2" fmla="*/ 265039 h 265039"/>
              <a:gd name="connsiteX3" fmla="*/ 0 w 2055390"/>
              <a:gd name="connsiteY3" fmla="*/ 265039 h 265039"/>
              <a:gd name="connsiteX4" fmla="*/ 0 w 205539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390" h="265039">
                <a:moveTo>
                  <a:pt x="0" y="0"/>
                </a:moveTo>
                <a:lnTo>
                  <a:pt x="2055390" y="0"/>
                </a:lnTo>
                <a:lnTo>
                  <a:pt x="205539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9050" rIns="0" bIns="1905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500" kern="1200"/>
          </a:p>
        </p:txBody>
      </p:sp>
      <p:sp>
        <p:nvSpPr>
          <p:cNvPr id="14" name="13 Forma libre"/>
          <p:cNvSpPr/>
          <p:nvPr/>
        </p:nvSpPr>
        <p:spPr>
          <a:xfrm>
            <a:off x="-4250605" y="3900682"/>
            <a:ext cx="2055390" cy="259630"/>
          </a:xfrm>
          <a:custGeom>
            <a:avLst/>
            <a:gdLst>
              <a:gd name="connsiteX0" fmla="*/ 0 w 2055390"/>
              <a:gd name="connsiteY0" fmla="*/ 0 h 259630"/>
              <a:gd name="connsiteX1" fmla="*/ 2055390 w 2055390"/>
              <a:gd name="connsiteY1" fmla="*/ 0 h 259630"/>
              <a:gd name="connsiteX2" fmla="*/ 2055390 w 2055390"/>
              <a:gd name="connsiteY2" fmla="*/ 259630 h 259630"/>
              <a:gd name="connsiteX3" fmla="*/ 0 w 2055390"/>
              <a:gd name="connsiteY3" fmla="*/ 259630 h 259630"/>
              <a:gd name="connsiteX4" fmla="*/ 0 w 205539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390" h="259630">
                <a:moveTo>
                  <a:pt x="0" y="0"/>
                </a:moveTo>
                <a:lnTo>
                  <a:pt x="2055390" y="0"/>
                </a:lnTo>
                <a:lnTo>
                  <a:pt x="205539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9050" rIns="0" bIns="1905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500" kern="1200"/>
          </a:p>
        </p:txBody>
      </p:sp>
      <p:grpSp>
        <p:nvGrpSpPr>
          <p:cNvPr id="17" name="16 Grupo"/>
          <p:cNvGrpSpPr/>
          <p:nvPr/>
        </p:nvGrpSpPr>
        <p:grpSpPr>
          <a:xfrm>
            <a:off x="2204085" y="873316"/>
            <a:ext cx="250708" cy="4734839"/>
            <a:chOff x="4419265" y="898518"/>
            <a:chExt cx="253718" cy="4791705"/>
          </a:xfrm>
        </p:grpSpPr>
        <p:grpSp>
          <p:nvGrpSpPr>
            <p:cNvPr id="29" name="28 Grupo"/>
            <p:cNvGrpSpPr/>
            <p:nvPr/>
          </p:nvGrpSpPr>
          <p:grpSpPr>
            <a:xfrm rot="5400000">
              <a:off x="2246816" y="3079686"/>
              <a:ext cx="4607335" cy="244999"/>
              <a:chOff x="5015218" y="4653136"/>
              <a:chExt cx="4897552" cy="260431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5145435" y="4761961"/>
                <a:ext cx="4767335" cy="48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 smtClean="0"/>
                  <a:t> </a:t>
                </a:r>
                <a:endParaRPr lang="es-CO" dirty="0"/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5056793" y="4696174"/>
                <a:ext cx="177280" cy="1772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5015218" y="4653136"/>
                <a:ext cx="260430" cy="260431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38" name="37 Elipse"/>
            <p:cNvSpPr/>
            <p:nvPr/>
          </p:nvSpPr>
          <p:spPr>
            <a:xfrm rot="5400000">
              <a:off x="4457001" y="5484336"/>
              <a:ext cx="166775" cy="166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38 Elipse"/>
            <p:cNvSpPr/>
            <p:nvPr/>
          </p:nvSpPr>
          <p:spPr>
            <a:xfrm rot="5400000">
              <a:off x="4419266" y="5445224"/>
              <a:ext cx="244998" cy="244999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5" name="44 CuadroTexto"/>
          <p:cNvSpPr txBox="1"/>
          <p:nvPr/>
        </p:nvSpPr>
        <p:spPr>
          <a:xfrm>
            <a:off x="2539548" y="1550114"/>
            <a:ext cx="3714185" cy="33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Consorcio Aeropistas.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Consorcio </a:t>
            </a:r>
            <a:r>
              <a:rPr lang="es-CO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Krasia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Unión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Temporal San </a:t>
            </a: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Bernardo.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Consorcio M1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el incumplimiento de sus obligaciones en los contratos de obra de los </a:t>
            </a: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aeropuertos de:</a:t>
            </a:r>
          </a:p>
        </p:txBody>
      </p:sp>
      <p:sp>
        <p:nvSpPr>
          <p:cNvPr id="47" name="46 Llamada rectangular redondeada"/>
          <p:cNvSpPr/>
          <p:nvPr/>
        </p:nvSpPr>
        <p:spPr>
          <a:xfrm>
            <a:off x="5364088" y="1310388"/>
            <a:ext cx="2799919" cy="1258063"/>
          </a:xfrm>
          <a:prstGeom prst="wedgeRoundRectCallout">
            <a:avLst>
              <a:gd name="adj1" fmla="val 13309"/>
              <a:gd name="adj2" fmla="val 72458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Rectángulo"/>
          <p:cNvSpPr/>
          <p:nvPr/>
        </p:nvSpPr>
        <p:spPr>
          <a:xfrm>
            <a:off x="5947048" y="1370034"/>
            <a:ext cx="17802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Sanciones por </a:t>
            </a:r>
            <a:r>
              <a:rPr lang="es-CO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$3.270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millones</a:t>
            </a:r>
          </a:p>
        </p:txBody>
      </p:sp>
      <p:pic>
        <p:nvPicPr>
          <p:cNvPr id="46" name="4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15" b="83704" l="14050" r="90496">
                        <a14:foregroundMark x1="80992" y1="20000" x2="80992" y2="20000"/>
                        <a14:foregroundMark x1="90496" y1="26667" x2="90496" y2="26667"/>
                        <a14:foregroundMark x1="69008" y1="17778" x2="69008" y2="17778"/>
                        <a14:foregroundMark x1="14050" y1="50370" x2="14050" y2="5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7" t="6839" r="6444" b="6379"/>
          <a:stretch/>
        </p:blipFill>
        <p:spPr>
          <a:xfrm>
            <a:off x="767731" y="2297442"/>
            <a:ext cx="928685" cy="542019"/>
          </a:xfrm>
          <a:prstGeom prst="rect">
            <a:avLst/>
          </a:prstGeom>
        </p:spPr>
      </p:pic>
      <p:sp>
        <p:nvSpPr>
          <p:cNvPr id="65" name="64 Elipse"/>
          <p:cNvSpPr/>
          <p:nvPr/>
        </p:nvSpPr>
        <p:spPr>
          <a:xfrm>
            <a:off x="2447289" y="1675796"/>
            <a:ext cx="92259" cy="9225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66" name="65 Elipse"/>
          <p:cNvSpPr/>
          <p:nvPr/>
        </p:nvSpPr>
        <p:spPr>
          <a:xfrm>
            <a:off x="-8078189" y="4850695"/>
            <a:ext cx="203387" cy="2033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67" name="66 Elipse"/>
          <p:cNvSpPr/>
          <p:nvPr/>
        </p:nvSpPr>
        <p:spPr>
          <a:xfrm>
            <a:off x="-7717649" y="4850695"/>
            <a:ext cx="203387" cy="2033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2815146"/>
            <a:ext cx="2318129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contratistas</a:t>
            </a:r>
            <a:endParaRPr lang="es-CO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3" name="32 Grupo"/>
          <p:cNvGrpSpPr/>
          <p:nvPr/>
        </p:nvGrpSpPr>
        <p:grpSpPr>
          <a:xfrm flipH="1">
            <a:off x="6186636" y="3717032"/>
            <a:ext cx="113556" cy="2016224"/>
            <a:chOff x="4444020" y="1466700"/>
            <a:chExt cx="246372" cy="4121199"/>
          </a:xfrm>
        </p:grpSpPr>
        <p:grpSp>
          <p:nvGrpSpPr>
            <p:cNvPr id="34" name="33 Grupo"/>
            <p:cNvGrpSpPr/>
            <p:nvPr/>
          </p:nvGrpSpPr>
          <p:grpSpPr>
            <a:xfrm rot="5400000">
              <a:off x="2567169" y="3343551"/>
              <a:ext cx="3998699" cy="244997"/>
              <a:chOff x="5619185" y="4636095"/>
              <a:chExt cx="4250577" cy="260429"/>
            </a:xfrm>
          </p:grpSpPr>
          <p:sp>
            <p:nvSpPr>
              <p:cNvPr id="42" name="41 Rectángulo"/>
              <p:cNvSpPr/>
              <p:nvPr/>
            </p:nvSpPr>
            <p:spPr>
              <a:xfrm>
                <a:off x="5795604" y="4724962"/>
                <a:ext cx="4074158" cy="856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 smtClean="0"/>
                  <a:t> </a:t>
                </a:r>
                <a:endParaRPr lang="es-CO" dirty="0"/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5660756" y="4679131"/>
                <a:ext cx="177281" cy="17727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5619185" y="4636095"/>
                <a:ext cx="260429" cy="260429"/>
              </a:xfrm>
              <a:prstGeom prst="ellipse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35" name="34 Elipse"/>
            <p:cNvSpPr/>
            <p:nvPr/>
          </p:nvSpPr>
          <p:spPr>
            <a:xfrm rot="5400000">
              <a:off x="4483129" y="5382010"/>
              <a:ext cx="166775" cy="1667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39 Elipse"/>
            <p:cNvSpPr/>
            <p:nvPr/>
          </p:nvSpPr>
          <p:spPr>
            <a:xfrm rot="5400000">
              <a:off x="4445392" y="5342899"/>
              <a:ext cx="244999" cy="245001"/>
            </a:xfrm>
            <a:prstGeom prst="ellips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6473793" y="3790312"/>
            <a:ext cx="2790824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Puerto </a:t>
            </a: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Leguízamo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Mompós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Guaymaral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Florencia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San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Vicente del </a:t>
            </a: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Caguán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Mitú </a:t>
            </a: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55 Elipse"/>
          <p:cNvSpPr/>
          <p:nvPr/>
        </p:nvSpPr>
        <p:spPr>
          <a:xfrm>
            <a:off x="6375510" y="3950142"/>
            <a:ext cx="95236" cy="952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57" name="56 Elipse"/>
          <p:cNvSpPr/>
          <p:nvPr/>
        </p:nvSpPr>
        <p:spPr>
          <a:xfrm>
            <a:off x="6375510" y="4228023"/>
            <a:ext cx="95236" cy="952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58" name="57 Elipse"/>
          <p:cNvSpPr/>
          <p:nvPr/>
        </p:nvSpPr>
        <p:spPr>
          <a:xfrm>
            <a:off x="6384787" y="4525354"/>
            <a:ext cx="95236" cy="952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59" name="58 Elipse"/>
          <p:cNvSpPr/>
          <p:nvPr/>
        </p:nvSpPr>
        <p:spPr>
          <a:xfrm>
            <a:off x="6384787" y="4857152"/>
            <a:ext cx="95236" cy="952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6385355" y="5132501"/>
            <a:ext cx="95236" cy="952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61" name="60 Elipse"/>
          <p:cNvSpPr/>
          <p:nvPr/>
        </p:nvSpPr>
        <p:spPr>
          <a:xfrm>
            <a:off x="6385355" y="5435997"/>
            <a:ext cx="95236" cy="952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62" name="61 Elipse"/>
          <p:cNvSpPr/>
          <p:nvPr/>
        </p:nvSpPr>
        <p:spPr>
          <a:xfrm>
            <a:off x="2459823" y="2276872"/>
            <a:ext cx="92259" cy="9225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68" name="67 Elipse"/>
          <p:cNvSpPr/>
          <p:nvPr/>
        </p:nvSpPr>
        <p:spPr>
          <a:xfrm>
            <a:off x="2483768" y="2876709"/>
            <a:ext cx="92259" cy="9225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69" name="68 Elipse"/>
          <p:cNvSpPr/>
          <p:nvPr/>
        </p:nvSpPr>
        <p:spPr>
          <a:xfrm>
            <a:off x="2493417" y="3468440"/>
            <a:ext cx="92259" cy="9225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2483767" y="4046761"/>
            <a:ext cx="92259" cy="9225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80" y="3723696"/>
            <a:ext cx="952692" cy="1073456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0" y="169476"/>
            <a:ext cx="339283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6" y="1075147"/>
            <a:ext cx="642680" cy="769677"/>
          </a:xfrm>
          <a:prstGeom prst="rect">
            <a:avLst/>
          </a:prstGeom>
        </p:spPr>
      </p:pic>
      <p:sp>
        <p:nvSpPr>
          <p:cNvPr id="25" name="28 CuadroTexto"/>
          <p:cNvSpPr txBox="1"/>
          <p:nvPr/>
        </p:nvSpPr>
        <p:spPr>
          <a:xfrm>
            <a:off x="251520" y="18864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SANCIONES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-4250605" y="1974906"/>
            <a:ext cx="2055390" cy="265039"/>
          </a:xfrm>
          <a:custGeom>
            <a:avLst/>
            <a:gdLst>
              <a:gd name="connsiteX0" fmla="*/ 0 w 2055390"/>
              <a:gd name="connsiteY0" fmla="*/ 0 h 265039"/>
              <a:gd name="connsiteX1" fmla="*/ 2055390 w 2055390"/>
              <a:gd name="connsiteY1" fmla="*/ 0 h 265039"/>
              <a:gd name="connsiteX2" fmla="*/ 2055390 w 2055390"/>
              <a:gd name="connsiteY2" fmla="*/ 265039 h 265039"/>
              <a:gd name="connsiteX3" fmla="*/ 0 w 2055390"/>
              <a:gd name="connsiteY3" fmla="*/ 265039 h 265039"/>
              <a:gd name="connsiteX4" fmla="*/ 0 w 205539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390" h="265039">
                <a:moveTo>
                  <a:pt x="0" y="0"/>
                </a:moveTo>
                <a:lnTo>
                  <a:pt x="2055390" y="0"/>
                </a:lnTo>
                <a:lnTo>
                  <a:pt x="205539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9050" rIns="0" bIns="1905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500" kern="1200"/>
          </a:p>
        </p:txBody>
      </p:sp>
      <p:sp>
        <p:nvSpPr>
          <p:cNvPr id="14" name="13 Forma libre"/>
          <p:cNvSpPr/>
          <p:nvPr/>
        </p:nvSpPr>
        <p:spPr>
          <a:xfrm>
            <a:off x="-4250605" y="3900682"/>
            <a:ext cx="2055390" cy="259630"/>
          </a:xfrm>
          <a:custGeom>
            <a:avLst/>
            <a:gdLst>
              <a:gd name="connsiteX0" fmla="*/ 0 w 2055390"/>
              <a:gd name="connsiteY0" fmla="*/ 0 h 259630"/>
              <a:gd name="connsiteX1" fmla="*/ 2055390 w 2055390"/>
              <a:gd name="connsiteY1" fmla="*/ 0 h 259630"/>
              <a:gd name="connsiteX2" fmla="*/ 2055390 w 2055390"/>
              <a:gd name="connsiteY2" fmla="*/ 259630 h 259630"/>
              <a:gd name="connsiteX3" fmla="*/ 0 w 2055390"/>
              <a:gd name="connsiteY3" fmla="*/ 259630 h 259630"/>
              <a:gd name="connsiteX4" fmla="*/ 0 w 205539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390" h="259630">
                <a:moveTo>
                  <a:pt x="0" y="0"/>
                </a:moveTo>
                <a:lnTo>
                  <a:pt x="2055390" y="0"/>
                </a:lnTo>
                <a:lnTo>
                  <a:pt x="205539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9050" rIns="0" bIns="1905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500" kern="1200"/>
          </a:p>
        </p:txBody>
      </p:sp>
      <p:grpSp>
        <p:nvGrpSpPr>
          <p:cNvPr id="17" name="16 Grupo"/>
          <p:cNvGrpSpPr/>
          <p:nvPr/>
        </p:nvGrpSpPr>
        <p:grpSpPr>
          <a:xfrm flipH="1">
            <a:off x="2163875" y="841581"/>
            <a:ext cx="132148" cy="2495722"/>
            <a:chOff x="4419265" y="898518"/>
            <a:chExt cx="253718" cy="4791705"/>
          </a:xfrm>
        </p:grpSpPr>
        <p:grpSp>
          <p:nvGrpSpPr>
            <p:cNvPr id="29" name="28 Grupo"/>
            <p:cNvGrpSpPr/>
            <p:nvPr/>
          </p:nvGrpSpPr>
          <p:grpSpPr>
            <a:xfrm rot="5400000">
              <a:off x="2246816" y="3079686"/>
              <a:ext cx="4607335" cy="244999"/>
              <a:chOff x="5015218" y="4653136"/>
              <a:chExt cx="4897552" cy="260431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5145435" y="4761961"/>
                <a:ext cx="4767335" cy="48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 smtClean="0"/>
                  <a:t> </a:t>
                </a:r>
                <a:endParaRPr lang="es-CO" dirty="0"/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5056793" y="4696174"/>
                <a:ext cx="177280" cy="1772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5015218" y="4653136"/>
                <a:ext cx="260430" cy="260431"/>
              </a:xfrm>
              <a:prstGeom prst="ellipse">
                <a:avLst/>
              </a:prstGeom>
              <a:noFill/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38" name="37 Elipse"/>
            <p:cNvSpPr/>
            <p:nvPr/>
          </p:nvSpPr>
          <p:spPr>
            <a:xfrm rot="5400000">
              <a:off x="4457001" y="5484336"/>
              <a:ext cx="166775" cy="166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38 Elipse"/>
            <p:cNvSpPr/>
            <p:nvPr/>
          </p:nvSpPr>
          <p:spPr>
            <a:xfrm rot="5400000">
              <a:off x="4419266" y="5445224"/>
              <a:ext cx="244998" cy="244999"/>
            </a:xfrm>
            <a:prstGeom prst="ellipse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5" name="44 CuadroTexto"/>
          <p:cNvSpPr txBox="1"/>
          <p:nvPr/>
        </p:nvSpPr>
        <p:spPr>
          <a:xfrm>
            <a:off x="2539549" y="1550114"/>
            <a:ext cx="2896548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Cuatro (4) aerolíneas.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Cuatro (4) agencias de viajes.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46 Llamada rectangular redondeada"/>
          <p:cNvSpPr/>
          <p:nvPr/>
        </p:nvSpPr>
        <p:spPr>
          <a:xfrm>
            <a:off x="5607893" y="695253"/>
            <a:ext cx="2799919" cy="1258063"/>
          </a:xfrm>
          <a:prstGeom prst="wedgeRoundRectCallout">
            <a:avLst>
              <a:gd name="adj1" fmla="val 1149"/>
              <a:gd name="adj2" fmla="val 73231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Rectángulo"/>
          <p:cNvSpPr/>
          <p:nvPr/>
        </p:nvSpPr>
        <p:spPr>
          <a:xfrm>
            <a:off x="6190853" y="754899"/>
            <a:ext cx="17802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Sanciones por </a:t>
            </a:r>
            <a:r>
              <a:rPr lang="es-CO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$3.270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millones</a:t>
            </a:r>
          </a:p>
        </p:txBody>
      </p:sp>
      <p:sp>
        <p:nvSpPr>
          <p:cNvPr id="64" name="63 Elipse"/>
          <p:cNvSpPr/>
          <p:nvPr/>
        </p:nvSpPr>
        <p:spPr>
          <a:xfrm>
            <a:off x="2527632" y="3667110"/>
            <a:ext cx="101693" cy="1016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65" name="64 Elipse"/>
          <p:cNvSpPr/>
          <p:nvPr/>
        </p:nvSpPr>
        <p:spPr>
          <a:xfrm>
            <a:off x="2447289" y="1675796"/>
            <a:ext cx="92259" cy="9225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66" name="65 Elipse"/>
          <p:cNvSpPr/>
          <p:nvPr/>
        </p:nvSpPr>
        <p:spPr>
          <a:xfrm>
            <a:off x="-8078189" y="4850695"/>
            <a:ext cx="203387" cy="2033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67" name="66 Elipse"/>
          <p:cNvSpPr/>
          <p:nvPr/>
        </p:nvSpPr>
        <p:spPr>
          <a:xfrm>
            <a:off x="-7717649" y="4850695"/>
            <a:ext cx="203387" cy="2033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90506" y="1844824"/>
            <a:ext cx="2426561" cy="87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Investigaciones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administrativas</a:t>
            </a:r>
          </a:p>
        </p:txBody>
      </p:sp>
      <p:grpSp>
        <p:nvGrpSpPr>
          <p:cNvPr id="33" name="32 Grupo"/>
          <p:cNvGrpSpPr/>
          <p:nvPr/>
        </p:nvGrpSpPr>
        <p:grpSpPr>
          <a:xfrm rot="5400000">
            <a:off x="5103616" y="543213"/>
            <a:ext cx="288613" cy="5450716"/>
            <a:chOff x="4419265" y="898518"/>
            <a:chExt cx="253718" cy="4791705"/>
          </a:xfrm>
        </p:grpSpPr>
        <p:grpSp>
          <p:nvGrpSpPr>
            <p:cNvPr id="34" name="33 Grupo"/>
            <p:cNvGrpSpPr/>
            <p:nvPr/>
          </p:nvGrpSpPr>
          <p:grpSpPr>
            <a:xfrm rot="5400000">
              <a:off x="2246816" y="3079686"/>
              <a:ext cx="4607335" cy="244999"/>
              <a:chOff x="5015218" y="4653136"/>
              <a:chExt cx="4897552" cy="260431"/>
            </a:xfrm>
          </p:grpSpPr>
          <p:sp>
            <p:nvSpPr>
              <p:cNvPr id="42" name="41 Rectángulo"/>
              <p:cNvSpPr/>
              <p:nvPr/>
            </p:nvSpPr>
            <p:spPr>
              <a:xfrm>
                <a:off x="5145435" y="4761961"/>
                <a:ext cx="4767335" cy="48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 smtClean="0"/>
                  <a:t> </a:t>
                </a:r>
                <a:endParaRPr lang="es-CO" dirty="0"/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5056793" y="4696174"/>
                <a:ext cx="177280" cy="1772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5015218" y="4653136"/>
                <a:ext cx="260430" cy="260431"/>
              </a:xfrm>
              <a:prstGeom prst="ellipse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35" name="34 Elipse"/>
            <p:cNvSpPr/>
            <p:nvPr/>
          </p:nvSpPr>
          <p:spPr>
            <a:xfrm rot="5400000">
              <a:off x="4457001" y="5484336"/>
              <a:ext cx="166775" cy="166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39 Elipse"/>
            <p:cNvSpPr/>
            <p:nvPr/>
          </p:nvSpPr>
          <p:spPr>
            <a:xfrm rot="5400000">
              <a:off x="4419266" y="5445224"/>
              <a:ext cx="244998" cy="244999"/>
            </a:xfrm>
            <a:prstGeom prst="ellips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2662003" y="3514570"/>
            <a:ext cx="5765255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Omisión de información a los usuarios.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 no implementación del sistema de confirmación.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Falta de comunicación sobre las variaciones en los precios de los pasajes.</a:t>
            </a: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61 Elipse"/>
          <p:cNvSpPr/>
          <p:nvPr/>
        </p:nvSpPr>
        <p:spPr>
          <a:xfrm>
            <a:off x="2459823" y="2276872"/>
            <a:ext cx="92259" cy="9225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27784" y="4386590"/>
            <a:ext cx="5415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(en los procesos en línea de cotización y compra de tiquetes)</a:t>
            </a:r>
            <a:endParaRPr lang="es-CO" sz="1600" dirty="0"/>
          </a:p>
        </p:txBody>
      </p:sp>
      <p:sp>
        <p:nvSpPr>
          <p:cNvPr id="48" name="47 Elipse"/>
          <p:cNvSpPr/>
          <p:nvPr/>
        </p:nvSpPr>
        <p:spPr>
          <a:xfrm>
            <a:off x="2522564" y="4234050"/>
            <a:ext cx="101693" cy="1016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2540943" y="5132501"/>
            <a:ext cx="101693" cy="1016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11 Forma libre"/>
          <p:cNvSpPr/>
          <p:nvPr/>
        </p:nvSpPr>
        <p:spPr>
          <a:xfrm>
            <a:off x="1174781" y="3074104"/>
            <a:ext cx="982544" cy="1129361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8035903"/>
              <a:satOff val="-12057"/>
              <a:lumOff val="-1961"/>
              <a:alphaOff val="0"/>
            </a:schemeClr>
          </a:fillRef>
          <a:effectRef idx="2">
            <a:schemeClr val="accent3">
              <a:hueOff val="8035903"/>
              <a:satOff val="-12057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141" tIns="178325" rIns="155141" bIns="17832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3600" kern="1200"/>
          </a:p>
        </p:txBody>
      </p:sp>
      <p:sp>
        <p:nvSpPr>
          <p:cNvPr id="110" name="109 Forma libre"/>
          <p:cNvSpPr/>
          <p:nvPr/>
        </p:nvSpPr>
        <p:spPr>
          <a:xfrm>
            <a:off x="7780869" y="838596"/>
            <a:ext cx="887487" cy="1020101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913473"/>
              <a:satOff val="11528"/>
              <a:lumOff val="924"/>
              <a:alphaOff val="0"/>
            </a:schemeClr>
          </a:fillRef>
          <a:effectRef idx="2">
            <a:schemeClr val="accent4">
              <a:hueOff val="-1913473"/>
              <a:satOff val="11528"/>
              <a:lumOff val="9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141" tIns="178325" rIns="155141" bIns="17832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3600" kern="120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48" y="1649815"/>
            <a:ext cx="685547" cy="685547"/>
          </a:xfrm>
          <a:prstGeom prst="rect">
            <a:avLst/>
          </a:prstGeom>
        </p:spPr>
      </p:pic>
      <p:sp>
        <p:nvSpPr>
          <p:cNvPr id="106" name="105 Forma libre"/>
          <p:cNvSpPr/>
          <p:nvPr/>
        </p:nvSpPr>
        <p:spPr>
          <a:xfrm>
            <a:off x="1230965" y="673532"/>
            <a:ext cx="930901" cy="1070002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637824"/>
              <a:satOff val="3843"/>
              <a:lumOff val="308"/>
              <a:alphaOff val="0"/>
            </a:schemeClr>
          </a:fillRef>
          <a:effectRef idx="2">
            <a:schemeClr val="accent4">
              <a:hueOff val="-637824"/>
              <a:satOff val="3843"/>
              <a:lumOff val="3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141" tIns="178325" rIns="155141" bIns="17832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3600" kern="1200"/>
          </a:p>
        </p:txBody>
      </p:sp>
      <p:sp>
        <p:nvSpPr>
          <p:cNvPr id="18" name="17 Rectángulo"/>
          <p:cNvSpPr/>
          <p:nvPr/>
        </p:nvSpPr>
        <p:spPr>
          <a:xfrm>
            <a:off x="0" y="169476"/>
            <a:ext cx="339283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27" y="4036936"/>
            <a:ext cx="1213634" cy="1453453"/>
          </a:xfrm>
          <a:prstGeom prst="rect">
            <a:avLst/>
          </a:prstGeom>
        </p:spPr>
      </p:pic>
      <p:sp>
        <p:nvSpPr>
          <p:cNvPr id="25" name="28 CuadroTexto"/>
          <p:cNvSpPr txBox="1"/>
          <p:nvPr/>
        </p:nvSpPr>
        <p:spPr>
          <a:xfrm>
            <a:off x="251520" y="18864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SANCIONES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-4250605" y="1974906"/>
            <a:ext cx="2055390" cy="265039"/>
          </a:xfrm>
          <a:custGeom>
            <a:avLst/>
            <a:gdLst>
              <a:gd name="connsiteX0" fmla="*/ 0 w 2055390"/>
              <a:gd name="connsiteY0" fmla="*/ 0 h 265039"/>
              <a:gd name="connsiteX1" fmla="*/ 2055390 w 2055390"/>
              <a:gd name="connsiteY1" fmla="*/ 0 h 265039"/>
              <a:gd name="connsiteX2" fmla="*/ 2055390 w 2055390"/>
              <a:gd name="connsiteY2" fmla="*/ 265039 h 265039"/>
              <a:gd name="connsiteX3" fmla="*/ 0 w 2055390"/>
              <a:gd name="connsiteY3" fmla="*/ 265039 h 265039"/>
              <a:gd name="connsiteX4" fmla="*/ 0 w 2055390"/>
              <a:gd name="connsiteY4" fmla="*/ 0 h 2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390" h="265039">
                <a:moveTo>
                  <a:pt x="0" y="0"/>
                </a:moveTo>
                <a:lnTo>
                  <a:pt x="2055390" y="0"/>
                </a:lnTo>
                <a:lnTo>
                  <a:pt x="2055390" y="265039"/>
                </a:lnTo>
                <a:lnTo>
                  <a:pt x="0" y="26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9050" rIns="0" bIns="1905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500" kern="1200">
              <a:solidFill>
                <a:sysClr val="windowText" lastClr="000000"/>
              </a:solidFill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-4250605" y="3900682"/>
            <a:ext cx="2055390" cy="259630"/>
          </a:xfrm>
          <a:custGeom>
            <a:avLst/>
            <a:gdLst>
              <a:gd name="connsiteX0" fmla="*/ 0 w 2055390"/>
              <a:gd name="connsiteY0" fmla="*/ 0 h 259630"/>
              <a:gd name="connsiteX1" fmla="*/ 2055390 w 2055390"/>
              <a:gd name="connsiteY1" fmla="*/ 0 h 259630"/>
              <a:gd name="connsiteX2" fmla="*/ 2055390 w 2055390"/>
              <a:gd name="connsiteY2" fmla="*/ 259630 h 259630"/>
              <a:gd name="connsiteX3" fmla="*/ 0 w 2055390"/>
              <a:gd name="connsiteY3" fmla="*/ 259630 h 259630"/>
              <a:gd name="connsiteX4" fmla="*/ 0 w 2055390"/>
              <a:gd name="connsiteY4" fmla="*/ 0 h 25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390" h="259630">
                <a:moveTo>
                  <a:pt x="0" y="0"/>
                </a:moveTo>
                <a:lnTo>
                  <a:pt x="2055390" y="0"/>
                </a:lnTo>
                <a:lnTo>
                  <a:pt x="2055390" y="259630"/>
                </a:lnTo>
                <a:lnTo>
                  <a:pt x="0" y="2596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9050" rIns="0" bIns="1905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500" kern="1200">
              <a:solidFill>
                <a:sysClr val="windowText" lastClr="000000"/>
              </a:solidFill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10461162" y="718937"/>
            <a:ext cx="253718" cy="4791705"/>
            <a:chOff x="4419265" y="898518"/>
            <a:chExt cx="253718" cy="4791705"/>
          </a:xfrm>
        </p:grpSpPr>
        <p:grpSp>
          <p:nvGrpSpPr>
            <p:cNvPr id="29" name="28 Grupo"/>
            <p:cNvGrpSpPr/>
            <p:nvPr/>
          </p:nvGrpSpPr>
          <p:grpSpPr>
            <a:xfrm rot="5400000">
              <a:off x="2246816" y="3079686"/>
              <a:ext cx="4607335" cy="244999"/>
              <a:chOff x="5015218" y="4653136"/>
              <a:chExt cx="4897552" cy="260431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5145435" y="4761961"/>
                <a:ext cx="4767335" cy="48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 smtClean="0"/>
                  <a:t> </a:t>
                </a:r>
                <a:endParaRPr lang="es-CO" dirty="0"/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5056793" y="4696174"/>
                <a:ext cx="177280" cy="1772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5015218" y="4653136"/>
                <a:ext cx="260430" cy="260431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38" name="37 Elipse"/>
            <p:cNvSpPr/>
            <p:nvPr/>
          </p:nvSpPr>
          <p:spPr>
            <a:xfrm rot="5400000">
              <a:off x="4457001" y="5484336"/>
              <a:ext cx="166775" cy="166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38 Elipse"/>
            <p:cNvSpPr/>
            <p:nvPr/>
          </p:nvSpPr>
          <p:spPr>
            <a:xfrm rot="5400000">
              <a:off x="4419266" y="5445224"/>
              <a:ext cx="244998" cy="244999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46" name="45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15" b="83704" l="14050" r="90496">
                        <a14:foregroundMark x1="80992" y1="20000" x2="80992" y2="20000"/>
                        <a14:foregroundMark x1="90496" y1="26667" x2="90496" y2="26667"/>
                        <a14:foregroundMark x1="69008" y1="17778" x2="69008" y2="17778"/>
                        <a14:foregroundMark x1="14050" y1="50370" x2="14050" y2="5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7" t="6839" r="6444" b="6379"/>
          <a:stretch/>
        </p:blipFill>
        <p:spPr>
          <a:xfrm>
            <a:off x="-7809956" y="2557801"/>
            <a:ext cx="1434565" cy="837272"/>
          </a:xfrm>
          <a:prstGeom prst="rect">
            <a:avLst/>
          </a:prstGeom>
        </p:spPr>
      </p:pic>
      <p:sp>
        <p:nvSpPr>
          <p:cNvPr id="66" name="65 Elipse"/>
          <p:cNvSpPr/>
          <p:nvPr/>
        </p:nvSpPr>
        <p:spPr>
          <a:xfrm>
            <a:off x="-8078189" y="4850695"/>
            <a:ext cx="203387" cy="2033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67" name="66 Elipse"/>
          <p:cNvSpPr/>
          <p:nvPr/>
        </p:nvSpPr>
        <p:spPr>
          <a:xfrm>
            <a:off x="-7717649" y="4850695"/>
            <a:ext cx="203387" cy="2033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8" name="27 Forma libre"/>
          <p:cNvSpPr/>
          <p:nvPr/>
        </p:nvSpPr>
        <p:spPr>
          <a:xfrm>
            <a:off x="12287197" y="2952698"/>
            <a:ext cx="1555450" cy="836262"/>
          </a:xfrm>
          <a:custGeom>
            <a:avLst/>
            <a:gdLst>
              <a:gd name="connsiteX0" fmla="*/ 0 w 1277064"/>
              <a:gd name="connsiteY0" fmla="*/ 0 h 686593"/>
              <a:gd name="connsiteX1" fmla="*/ 1277064 w 1277064"/>
              <a:gd name="connsiteY1" fmla="*/ 0 h 686593"/>
              <a:gd name="connsiteX2" fmla="*/ 1277064 w 1277064"/>
              <a:gd name="connsiteY2" fmla="*/ 686593 h 686593"/>
              <a:gd name="connsiteX3" fmla="*/ 0 w 1277064"/>
              <a:gd name="connsiteY3" fmla="*/ 686593 h 686593"/>
              <a:gd name="connsiteX4" fmla="*/ 0 w 1277064"/>
              <a:gd name="connsiteY4" fmla="*/ 0 h 68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064" h="686593">
                <a:moveTo>
                  <a:pt x="0" y="0"/>
                </a:moveTo>
                <a:lnTo>
                  <a:pt x="1277064" y="0"/>
                </a:lnTo>
                <a:lnTo>
                  <a:pt x="1277064" y="686593"/>
                </a:lnTo>
                <a:lnTo>
                  <a:pt x="0" y="6865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900" kern="1200"/>
          </a:p>
        </p:txBody>
      </p:sp>
      <p:sp>
        <p:nvSpPr>
          <p:cNvPr id="33" name="32 Rectángulo"/>
          <p:cNvSpPr/>
          <p:nvPr/>
        </p:nvSpPr>
        <p:spPr>
          <a:xfrm>
            <a:off x="8825067" y="4135731"/>
            <a:ext cx="1505273" cy="8362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33 Forma libre"/>
          <p:cNvSpPr/>
          <p:nvPr/>
        </p:nvSpPr>
        <p:spPr>
          <a:xfrm>
            <a:off x="5297305" y="4104321"/>
            <a:ext cx="1212581" cy="1393771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4821541"/>
              <a:satOff val="-7234"/>
              <a:lumOff val="-1176"/>
              <a:alphaOff val="0"/>
            </a:schemeClr>
          </a:fillRef>
          <a:effectRef idx="2">
            <a:schemeClr val="accent3">
              <a:hueOff val="4821541"/>
              <a:satOff val="-7234"/>
              <a:lumOff val="-11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141" tIns="178325" rIns="155141" bIns="17832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3600" kern="1200"/>
          </a:p>
        </p:txBody>
      </p:sp>
      <p:sp>
        <p:nvSpPr>
          <p:cNvPr id="35" name="34 Forma libre"/>
          <p:cNvSpPr/>
          <p:nvPr/>
        </p:nvSpPr>
        <p:spPr>
          <a:xfrm>
            <a:off x="2843808" y="4037937"/>
            <a:ext cx="1512168" cy="1479295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6428722"/>
              <a:satOff val="-9646"/>
              <a:lumOff val="-1569"/>
              <a:alphaOff val="0"/>
            </a:schemeClr>
          </a:fillRef>
          <a:effectRef idx="2">
            <a:schemeClr val="accent3">
              <a:hueOff val="6428722"/>
              <a:satOff val="-9646"/>
              <a:lumOff val="-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291" tIns="235475" rIns="212291" bIns="235472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500" kern="1200"/>
          </a:p>
        </p:txBody>
      </p:sp>
      <p:sp>
        <p:nvSpPr>
          <p:cNvPr id="40" name="39 Forma libre"/>
          <p:cNvSpPr/>
          <p:nvPr/>
        </p:nvSpPr>
        <p:spPr>
          <a:xfrm>
            <a:off x="12287197" y="5318765"/>
            <a:ext cx="1555450" cy="836262"/>
          </a:xfrm>
          <a:custGeom>
            <a:avLst/>
            <a:gdLst>
              <a:gd name="connsiteX0" fmla="*/ 0 w 1277064"/>
              <a:gd name="connsiteY0" fmla="*/ 0 h 686593"/>
              <a:gd name="connsiteX1" fmla="*/ 1277064 w 1277064"/>
              <a:gd name="connsiteY1" fmla="*/ 0 h 686593"/>
              <a:gd name="connsiteX2" fmla="*/ 1277064 w 1277064"/>
              <a:gd name="connsiteY2" fmla="*/ 686593 h 686593"/>
              <a:gd name="connsiteX3" fmla="*/ 0 w 1277064"/>
              <a:gd name="connsiteY3" fmla="*/ 686593 h 686593"/>
              <a:gd name="connsiteX4" fmla="*/ 0 w 1277064"/>
              <a:gd name="connsiteY4" fmla="*/ 0 h 68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064" h="686593">
                <a:moveTo>
                  <a:pt x="0" y="0"/>
                </a:moveTo>
                <a:lnTo>
                  <a:pt x="1277064" y="0"/>
                </a:lnTo>
                <a:lnTo>
                  <a:pt x="1277064" y="686593"/>
                </a:lnTo>
                <a:lnTo>
                  <a:pt x="0" y="6865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900" kern="1200"/>
          </a:p>
        </p:txBody>
      </p:sp>
      <p:sp>
        <p:nvSpPr>
          <p:cNvPr id="42" name="41 Forma libre"/>
          <p:cNvSpPr/>
          <p:nvPr/>
        </p:nvSpPr>
        <p:spPr>
          <a:xfrm>
            <a:off x="323528" y="3979445"/>
            <a:ext cx="1372888" cy="1578032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8035903"/>
              <a:satOff val="-12057"/>
              <a:lumOff val="-1961"/>
              <a:alphaOff val="0"/>
            </a:schemeClr>
          </a:fillRef>
          <a:effectRef idx="2">
            <a:schemeClr val="accent3">
              <a:hueOff val="8035903"/>
              <a:satOff val="-12057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141" tIns="178325" rIns="155141" bIns="17832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3600" kern="1200"/>
          </a:p>
        </p:txBody>
      </p:sp>
      <p:sp>
        <p:nvSpPr>
          <p:cNvPr id="44" name="43 Forma libre"/>
          <p:cNvSpPr/>
          <p:nvPr/>
        </p:nvSpPr>
        <p:spPr>
          <a:xfrm>
            <a:off x="8825067" y="6501800"/>
            <a:ext cx="1505273" cy="836262"/>
          </a:xfrm>
          <a:custGeom>
            <a:avLst/>
            <a:gdLst>
              <a:gd name="connsiteX0" fmla="*/ 0 w 1235868"/>
              <a:gd name="connsiteY0" fmla="*/ 0 h 686593"/>
              <a:gd name="connsiteX1" fmla="*/ 1235868 w 1235868"/>
              <a:gd name="connsiteY1" fmla="*/ 0 h 686593"/>
              <a:gd name="connsiteX2" fmla="*/ 1235868 w 1235868"/>
              <a:gd name="connsiteY2" fmla="*/ 686593 h 686593"/>
              <a:gd name="connsiteX3" fmla="*/ 0 w 1235868"/>
              <a:gd name="connsiteY3" fmla="*/ 686593 h 686593"/>
              <a:gd name="connsiteX4" fmla="*/ 0 w 1235868"/>
              <a:gd name="connsiteY4" fmla="*/ 0 h 68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868" h="686593">
                <a:moveTo>
                  <a:pt x="0" y="0"/>
                </a:moveTo>
                <a:lnTo>
                  <a:pt x="1235868" y="0"/>
                </a:lnTo>
                <a:lnTo>
                  <a:pt x="1235868" y="686593"/>
                </a:lnTo>
                <a:lnTo>
                  <a:pt x="0" y="6865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800" kern="1200"/>
          </a:p>
        </p:txBody>
      </p:sp>
      <p:sp>
        <p:nvSpPr>
          <p:cNvPr id="51" name="50 Forma libre"/>
          <p:cNvSpPr/>
          <p:nvPr/>
        </p:nvSpPr>
        <p:spPr>
          <a:xfrm>
            <a:off x="3477414" y="719664"/>
            <a:ext cx="898312" cy="1032542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291" tIns="235475" rIns="212291" bIns="235472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500" kern="1200"/>
          </a:p>
        </p:txBody>
      </p:sp>
      <p:sp>
        <p:nvSpPr>
          <p:cNvPr id="52" name="51 Forma libre"/>
          <p:cNvSpPr/>
          <p:nvPr/>
        </p:nvSpPr>
        <p:spPr>
          <a:xfrm>
            <a:off x="12685646" y="-690633"/>
            <a:ext cx="1542419" cy="829257"/>
          </a:xfrm>
          <a:custGeom>
            <a:avLst/>
            <a:gdLst>
              <a:gd name="connsiteX0" fmla="*/ 0 w 1277064"/>
              <a:gd name="connsiteY0" fmla="*/ 0 h 686593"/>
              <a:gd name="connsiteX1" fmla="*/ 1277064 w 1277064"/>
              <a:gd name="connsiteY1" fmla="*/ 0 h 686593"/>
              <a:gd name="connsiteX2" fmla="*/ 1277064 w 1277064"/>
              <a:gd name="connsiteY2" fmla="*/ 686593 h 686593"/>
              <a:gd name="connsiteX3" fmla="*/ 0 w 1277064"/>
              <a:gd name="connsiteY3" fmla="*/ 686593 h 686593"/>
              <a:gd name="connsiteX4" fmla="*/ 0 w 1277064"/>
              <a:gd name="connsiteY4" fmla="*/ 0 h 68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064" h="686593">
                <a:moveTo>
                  <a:pt x="0" y="0"/>
                </a:moveTo>
                <a:lnTo>
                  <a:pt x="1277064" y="0"/>
                </a:lnTo>
                <a:lnTo>
                  <a:pt x="1277064" y="686593"/>
                </a:lnTo>
                <a:lnTo>
                  <a:pt x="0" y="6865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900" kern="1200"/>
          </a:p>
        </p:txBody>
      </p:sp>
      <p:sp>
        <p:nvSpPr>
          <p:cNvPr id="53" name="52 Forma libre"/>
          <p:cNvSpPr/>
          <p:nvPr/>
        </p:nvSpPr>
        <p:spPr>
          <a:xfrm>
            <a:off x="414557" y="1517498"/>
            <a:ext cx="1281859" cy="1473402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637824"/>
              <a:satOff val="3843"/>
              <a:lumOff val="308"/>
              <a:alphaOff val="0"/>
            </a:schemeClr>
          </a:fillRef>
          <a:effectRef idx="2">
            <a:schemeClr val="accent4">
              <a:hueOff val="-637824"/>
              <a:satOff val="3843"/>
              <a:lumOff val="3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141" tIns="178325" rIns="155141" bIns="17832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3600" kern="1200"/>
          </a:p>
        </p:txBody>
      </p:sp>
      <p:sp>
        <p:nvSpPr>
          <p:cNvPr id="54" name="53 Forma libre"/>
          <p:cNvSpPr/>
          <p:nvPr/>
        </p:nvSpPr>
        <p:spPr>
          <a:xfrm>
            <a:off x="4882901" y="1608805"/>
            <a:ext cx="1281859" cy="1473402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275649"/>
              <a:satOff val="7685"/>
              <a:lumOff val="616"/>
              <a:alphaOff val="0"/>
            </a:schemeClr>
          </a:fillRef>
          <a:effectRef idx="2">
            <a:schemeClr val="accent4">
              <a:hueOff val="-1275649"/>
              <a:satOff val="7685"/>
              <a:lumOff val="6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2301" tIns="315485" rIns="292301" bIns="31548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3600" kern="1200"/>
          </a:p>
        </p:txBody>
      </p:sp>
      <p:sp>
        <p:nvSpPr>
          <p:cNvPr id="55" name="54 Rectángulo"/>
          <p:cNvSpPr/>
          <p:nvPr/>
        </p:nvSpPr>
        <p:spPr>
          <a:xfrm>
            <a:off x="9252520" y="482489"/>
            <a:ext cx="1492663" cy="82925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55 Forma libre"/>
          <p:cNvSpPr/>
          <p:nvPr/>
        </p:nvSpPr>
        <p:spPr>
          <a:xfrm>
            <a:off x="6939263" y="1630058"/>
            <a:ext cx="1285350" cy="1477415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913473"/>
              <a:satOff val="11528"/>
              <a:lumOff val="924"/>
              <a:alphaOff val="0"/>
            </a:schemeClr>
          </a:fillRef>
          <a:effectRef idx="2">
            <a:schemeClr val="accent4">
              <a:hueOff val="-1913473"/>
              <a:satOff val="11528"/>
              <a:lumOff val="9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141" tIns="178325" rIns="155141" bIns="17832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3600" kern="1200"/>
          </a:p>
        </p:txBody>
      </p:sp>
      <p:sp>
        <p:nvSpPr>
          <p:cNvPr id="58" name="57 Forma libre"/>
          <p:cNvSpPr/>
          <p:nvPr/>
        </p:nvSpPr>
        <p:spPr>
          <a:xfrm>
            <a:off x="12685646" y="1655612"/>
            <a:ext cx="1542419" cy="829257"/>
          </a:xfrm>
          <a:custGeom>
            <a:avLst/>
            <a:gdLst>
              <a:gd name="connsiteX0" fmla="*/ 0 w 1277064"/>
              <a:gd name="connsiteY0" fmla="*/ 0 h 686593"/>
              <a:gd name="connsiteX1" fmla="*/ 1277064 w 1277064"/>
              <a:gd name="connsiteY1" fmla="*/ 0 h 686593"/>
              <a:gd name="connsiteX2" fmla="*/ 1277064 w 1277064"/>
              <a:gd name="connsiteY2" fmla="*/ 686593 h 686593"/>
              <a:gd name="connsiteX3" fmla="*/ 0 w 1277064"/>
              <a:gd name="connsiteY3" fmla="*/ 686593 h 686593"/>
              <a:gd name="connsiteX4" fmla="*/ 0 w 1277064"/>
              <a:gd name="connsiteY4" fmla="*/ 0 h 68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064" h="686593">
                <a:moveTo>
                  <a:pt x="0" y="0"/>
                </a:moveTo>
                <a:lnTo>
                  <a:pt x="1277064" y="0"/>
                </a:lnTo>
                <a:lnTo>
                  <a:pt x="1277064" y="686593"/>
                </a:lnTo>
                <a:lnTo>
                  <a:pt x="0" y="6865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900" kern="1200"/>
          </a:p>
        </p:txBody>
      </p:sp>
      <p:sp>
        <p:nvSpPr>
          <p:cNvPr id="61" name="60 CuadroTexto"/>
          <p:cNvSpPr txBox="1"/>
          <p:nvPr/>
        </p:nvSpPr>
        <p:spPr>
          <a:xfrm>
            <a:off x="-469094" y="1992589"/>
            <a:ext cx="309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Destituciones </a:t>
            </a:r>
          </a:p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disciplinarias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1331640" y="836712"/>
            <a:ext cx="70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3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-108520" y="4365104"/>
            <a:ext cx="2215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Declaratorias de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</a:rPr>
              <a:t>i</a:t>
            </a:r>
            <a:r>
              <a:rPr lang="es-CO" sz="1400" b="1" dirty="0" smtClean="0">
                <a:solidFill>
                  <a:schemeClr val="bg1"/>
                </a:solidFill>
              </a:rPr>
              <a:t>ncumplimiento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</a:rPr>
              <a:t>c</a:t>
            </a:r>
            <a:r>
              <a:rPr lang="es-CO" sz="1400" b="1" dirty="0" smtClean="0">
                <a:solidFill>
                  <a:schemeClr val="bg1"/>
                </a:solidFill>
              </a:rPr>
              <a:t>ontractuales</a:t>
            </a:r>
          </a:p>
          <a:p>
            <a:pPr algn="ctr"/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683568" y="3284984"/>
            <a:ext cx="195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0" name="79 CuadroTexto"/>
          <p:cNvSpPr txBox="1"/>
          <p:nvPr/>
        </p:nvSpPr>
        <p:spPr>
          <a:xfrm>
            <a:off x="2627784" y="4602614"/>
            <a:ext cx="195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Reclamaciones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1416103"/>
            <a:ext cx="1522515" cy="1141886"/>
          </a:xfrm>
          <a:prstGeom prst="rect">
            <a:avLst/>
          </a:prstGeom>
        </p:spPr>
      </p:pic>
      <p:sp>
        <p:nvSpPr>
          <p:cNvPr id="82" name="81 CuadroTexto"/>
          <p:cNvSpPr txBox="1"/>
          <p:nvPr/>
        </p:nvSpPr>
        <p:spPr>
          <a:xfrm>
            <a:off x="4355156" y="4527529"/>
            <a:ext cx="309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Inhabilidad</a:t>
            </a:r>
          </a:p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contractual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87" name="86 CuadroTexto"/>
          <p:cNvSpPr txBox="1"/>
          <p:nvPr/>
        </p:nvSpPr>
        <p:spPr>
          <a:xfrm>
            <a:off x="6047122" y="2052137"/>
            <a:ext cx="309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Suspensión</a:t>
            </a:r>
          </a:p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disciplinaria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7871062" y="983727"/>
            <a:ext cx="70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1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3573020" y="929609"/>
            <a:ext cx="70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4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3995936" y="2103239"/>
            <a:ext cx="309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Investigaciones</a:t>
            </a:r>
          </a:p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 disciplinarias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08" name="107 Forma libre"/>
          <p:cNvSpPr/>
          <p:nvPr/>
        </p:nvSpPr>
        <p:spPr>
          <a:xfrm>
            <a:off x="2718813" y="1586492"/>
            <a:ext cx="1281859" cy="1449916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291" tIns="235475" rIns="212291" bIns="235472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500" kern="1200"/>
          </a:p>
        </p:txBody>
      </p:sp>
      <p:sp>
        <p:nvSpPr>
          <p:cNvPr id="92" name="91 CuadroTexto"/>
          <p:cNvSpPr txBox="1"/>
          <p:nvPr/>
        </p:nvSpPr>
        <p:spPr>
          <a:xfrm>
            <a:off x="1835696" y="1988840"/>
            <a:ext cx="309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Sanciones </a:t>
            </a:r>
          </a:p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disciplinarias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09" name="108 Forma libre"/>
          <p:cNvSpPr/>
          <p:nvPr/>
        </p:nvSpPr>
        <p:spPr>
          <a:xfrm>
            <a:off x="5616383" y="719664"/>
            <a:ext cx="930901" cy="1070002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275649"/>
              <a:satOff val="7685"/>
              <a:lumOff val="616"/>
              <a:alphaOff val="0"/>
            </a:schemeClr>
          </a:fillRef>
          <a:effectRef idx="2">
            <a:schemeClr val="accent4">
              <a:hueOff val="-1275649"/>
              <a:satOff val="7685"/>
              <a:lumOff val="6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2301" tIns="315485" rIns="292301" bIns="31548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3600" kern="1200"/>
          </a:p>
        </p:txBody>
      </p:sp>
      <p:sp>
        <p:nvSpPr>
          <p:cNvPr id="98" name="97 CuadroTexto"/>
          <p:cNvSpPr txBox="1"/>
          <p:nvPr/>
        </p:nvSpPr>
        <p:spPr>
          <a:xfrm>
            <a:off x="5728283" y="905896"/>
            <a:ext cx="70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12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111" name="110 Forma libre"/>
          <p:cNvSpPr/>
          <p:nvPr/>
        </p:nvSpPr>
        <p:spPr>
          <a:xfrm>
            <a:off x="6055993" y="3284984"/>
            <a:ext cx="892271" cy="1025599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4821541"/>
              <a:satOff val="-7234"/>
              <a:lumOff val="-1176"/>
              <a:alphaOff val="0"/>
            </a:schemeClr>
          </a:fillRef>
          <a:effectRef idx="2">
            <a:schemeClr val="accent3">
              <a:hueOff val="4821541"/>
              <a:satOff val="-7234"/>
              <a:lumOff val="-11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141" tIns="178325" rIns="155141" bIns="17832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3600" kern="1200"/>
          </a:p>
        </p:txBody>
      </p:sp>
      <p:sp>
        <p:nvSpPr>
          <p:cNvPr id="83" name="82 CuadroTexto"/>
          <p:cNvSpPr txBox="1"/>
          <p:nvPr/>
        </p:nvSpPr>
        <p:spPr>
          <a:xfrm>
            <a:off x="6140458" y="3421383"/>
            <a:ext cx="70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1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113" name="112 Forma libre"/>
          <p:cNvSpPr/>
          <p:nvPr/>
        </p:nvSpPr>
        <p:spPr>
          <a:xfrm>
            <a:off x="3752447" y="3285564"/>
            <a:ext cx="841770" cy="967551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6428722"/>
              <a:satOff val="-9646"/>
              <a:lumOff val="-1569"/>
              <a:alphaOff val="0"/>
            </a:schemeClr>
          </a:fillRef>
          <a:effectRef idx="2">
            <a:schemeClr val="accent3">
              <a:hueOff val="6428722"/>
              <a:satOff val="-9646"/>
              <a:lumOff val="-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291" tIns="235475" rIns="212291" bIns="235472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500" kern="1200"/>
          </a:p>
        </p:txBody>
      </p:sp>
      <p:sp>
        <p:nvSpPr>
          <p:cNvPr id="81" name="80 CuadroTexto"/>
          <p:cNvSpPr txBox="1"/>
          <p:nvPr/>
        </p:nvSpPr>
        <p:spPr>
          <a:xfrm>
            <a:off x="3203848" y="3390605"/>
            <a:ext cx="19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5</a:t>
            </a:r>
            <a:endParaRPr lang="es-CO" sz="3600" b="1" dirty="0">
              <a:solidFill>
                <a:schemeClr val="bg1"/>
              </a:solidFill>
            </a:endParaRPr>
          </a:p>
        </p:txBody>
      </p:sp>
      <p:pic>
        <p:nvPicPr>
          <p:cNvPr id="114" name="1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45" y="1951365"/>
            <a:ext cx="685547" cy="685547"/>
          </a:xfrm>
          <a:prstGeom prst="rect">
            <a:avLst/>
          </a:prstGeom>
        </p:spPr>
      </p:pic>
      <p:pic>
        <p:nvPicPr>
          <p:cNvPr id="115" name="1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27" y="4418221"/>
            <a:ext cx="685547" cy="685547"/>
          </a:xfrm>
          <a:prstGeom prst="rect">
            <a:avLst/>
          </a:prstGeom>
        </p:spPr>
      </p:pic>
      <p:pic>
        <p:nvPicPr>
          <p:cNvPr id="116" name="1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61" y="4391662"/>
            <a:ext cx="685547" cy="685547"/>
          </a:xfrm>
          <a:prstGeom prst="rect">
            <a:avLst/>
          </a:prstGeom>
        </p:spPr>
      </p:pic>
      <p:pic>
        <p:nvPicPr>
          <p:cNvPr id="117" name="11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85" y="1768080"/>
            <a:ext cx="685547" cy="685547"/>
          </a:xfrm>
          <a:prstGeom prst="rect">
            <a:avLst/>
          </a:prstGeom>
        </p:spPr>
      </p:pic>
      <p:pic>
        <p:nvPicPr>
          <p:cNvPr id="118" name="1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52" y="1789666"/>
            <a:ext cx="685547" cy="685547"/>
          </a:xfrm>
          <a:prstGeom prst="rect">
            <a:avLst/>
          </a:prstGeom>
        </p:spPr>
      </p:pic>
      <p:sp>
        <p:nvSpPr>
          <p:cNvPr id="60" name="78 Rectángulo"/>
          <p:cNvSpPr/>
          <p:nvPr/>
        </p:nvSpPr>
        <p:spPr>
          <a:xfrm>
            <a:off x="251520" y="5013176"/>
            <a:ext cx="15152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dirty="0" smtClean="0">
                <a:solidFill>
                  <a:schemeClr val="bg1"/>
                </a:solidFill>
              </a:rPr>
              <a:t>(2 </a:t>
            </a:r>
            <a:r>
              <a:rPr lang="es-CO" sz="1050" b="1" dirty="0">
                <a:solidFill>
                  <a:schemeClr val="bg1"/>
                </a:solidFill>
              </a:rPr>
              <a:t>más en curso)</a:t>
            </a:r>
          </a:p>
        </p:txBody>
      </p:sp>
    </p:spTree>
    <p:extLst>
      <p:ext uri="{BB962C8B-B14F-4D97-AF65-F5344CB8AC3E}">
        <p14:creationId xmlns:p14="http://schemas.microsoft.com/office/powerpoint/2010/main" val="7679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4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" y="1647931"/>
            <a:ext cx="1059986" cy="798107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r="22857" b="9804"/>
          <a:stretch/>
        </p:blipFill>
        <p:spPr>
          <a:xfrm>
            <a:off x="-1309" y="4003188"/>
            <a:ext cx="953589" cy="1064272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0" y="188640"/>
            <a:ext cx="5076056" cy="504056"/>
          </a:xfrm>
          <a:prstGeom prst="rect">
            <a:avLst/>
          </a:prstGeom>
          <a:solidFill>
            <a:srgbClr val="FF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28 CuadroTexto"/>
          <p:cNvSpPr txBox="1"/>
          <p:nvPr/>
        </p:nvSpPr>
        <p:spPr>
          <a:xfrm>
            <a:off x="179512" y="21133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MOVILIZACIÓN DE PASAJEROS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1939985" y="25222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Investigaciones</a:t>
            </a:r>
          </a:p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disciplinarias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130842" y="2399149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bg1"/>
                </a:solidFill>
              </a:rPr>
              <a:t>12</a:t>
            </a:r>
            <a:endParaRPr lang="es-CO" sz="4000" b="1" dirty="0">
              <a:solidFill>
                <a:schemeClr val="bg1"/>
              </a:solidFill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952280" y="3573016"/>
            <a:ext cx="5464445" cy="584776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</p:txBody>
      </p:sp>
      <p:sp>
        <p:nvSpPr>
          <p:cNvPr id="8" name="7 CuadroTexto"/>
          <p:cNvSpPr txBox="1"/>
          <p:nvPr/>
        </p:nvSpPr>
        <p:spPr>
          <a:xfrm>
            <a:off x="1112717" y="3573016"/>
            <a:ext cx="280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3200" b="1" dirty="0" smtClean="0">
                <a:latin typeface="Calibri" panose="020F0502020204030204" pitchFamily="34" charset="0"/>
              </a:rPr>
              <a:t>29,5 millones</a:t>
            </a:r>
            <a:endParaRPr lang="es-CO" sz="3200" b="1" dirty="0">
              <a:latin typeface="Calibri" panose="020F0502020204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80769" y="3687886"/>
            <a:ext cx="2935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2000" dirty="0" smtClean="0">
                <a:latin typeface="Calibri" panose="020F0502020204030204" pitchFamily="34" charset="0"/>
              </a:rPr>
              <a:t>de pasajeros movilizados</a:t>
            </a:r>
          </a:p>
        </p:txBody>
      </p:sp>
      <p:sp>
        <p:nvSpPr>
          <p:cNvPr id="13" name="12 Forma libre"/>
          <p:cNvSpPr/>
          <p:nvPr/>
        </p:nvSpPr>
        <p:spPr>
          <a:xfrm>
            <a:off x="928340" y="4242936"/>
            <a:ext cx="6280473" cy="584776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</p:txBody>
      </p:sp>
      <p:sp>
        <p:nvSpPr>
          <p:cNvPr id="14" name="13 CuadroTexto"/>
          <p:cNvSpPr txBox="1"/>
          <p:nvPr/>
        </p:nvSpPr>
        <p:spPr>
          <a:xfrm>
            <a:off x="1088777" y="4242936"/>
            <a:ext cx="280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3200" b="1" dirty="0" smtClean="0">
                <a:latin typeface="Calibri" panose="020F0502020204030204" pitchFamily="34" charset="0"/>
              </a:rPr>
              <a:t>19,8 millones</a:t>
            </a:r>
            <a:endParaRPr lang="es-CO" sz="3200" b="1" dirty="0">
              <a:latin typeface="Calibri" panose="020F050202020403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456829" y="4357806"/>
            <a:ext cx="382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2000" dirty="0" smtClean="0">
                <a:latin typeface="Calibri" panose="020F0502020204030204" pitchFamily="34" charset="0"/>
              </a:rPr>
              <a:t>de pasajeros en vuelos nacionales</a:t>
            </a:r>
          </a:p>
        </p:txBody>
      </p:sp>
      <p:sp>
        <p:nvSpPr>
          <p:cNvPr id="17" name="16 Forma libre"/>
          <p:cNvSpPr/>
          <p:nvPr/>
        </p:nvSpPr>
        <p:spPr>
          <a:xfrm>
            <a:off x="920303" y="4963016"/>
            <a:ext cx="6648550" cy="584776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</p:txBody>
      </p:sp>
      <p:sp>
        <p:nvSpPr>
          <p:cNvPr id="18" name="17 CuadroTexto"/>
          <p:cNvSpPr txBox="1"/>
          <p:nvPr/>
        </p:nvSpPr>
        <p:spPr>
          <a:xfrm>
            <a:off x="1080740" y="4963016"/>
            <a:ext cx="2239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3200" b="1" dirty="0" smtClean="0">
                <a:latin typeface="Calibri" panose="020F0502020204030204" pitchFamily="34" charset="0"/>
              </a:rPr>
              <a:t>9,7 millones</a:t>
            </a:r>
            <a:endParaRPr lang="es-CO" sz="3200" b="1" dirty="0">
              <a:latin typeface="Calibri" panose="020F0502020204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48373" y="507788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2000" dirty="0" smtClean="0">
                <a:latin typeface="Calibri" panose="020F0502020204030204" pitchFamily="34" charset="0"/>
              </a:rPr>
              <a:t>de pasajeros en vuelos internacionales</a:t>
            </a:r>
          </a:p>
        </p:txBody>
      </p:sp>
      <p:sp>
        <p:nvSpPr>
          <p:cNvPr id="9" name="8 Llamada rectangular redondeada"/>
          <p:cNvSpPr/>
          <p:nvPr/>
        </p:nvSpPr>
        <p:spPr>
          <a:xfrm>
            <a:off x="6936011" y="3488168"/>
            <a:ext cx="1957216" cy="669624"/>
          </a:xfrm>
          <a:prstGeom prst="wedgeRoundRectCallout">
            <a:avLst>
              <a:gd name="adj1" fmla="val 1760"/>
              <a:gd name="adj2" fmla="val 8933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21"/>
          <p:cNvSpPr/>
          <p:nvPr/>
        </p:nvSpPr>
        <p:spPr>
          <a:xfrm>
            <a:off x="6851198" y="3543558"/>
            <a:ext cx="2101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Enero-Octubre</a:t>
            </a:r>
          </a:p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25" name="24 Forma libre"/>
          <p:cNvSpPr/>
          <p:nvPr/>
        </p:nvSpPr>
        <p:spPr>
          <a:xfrm>
            <a:off x="1061707" y="1124744"/>
            <a:ext cx="5032397" cy="584776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</p:txBody>
      </p:sp>
      <p:sp>
        <p:nvSpPr>
          <p:cNvPr id="26" name="25 CuadroTexto"/>
          <p:cNvSpPr txBox="1"/>
          <p:nvPr/>
        </p:nvSpPr>
        <p:spPr>
          <a:xfrm>
            <a:off x="1222144" y="1124744"/>
            <a:ext cx="213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3200" b="1" dirty="0" smtClean="0">
                <a:latin typeface="Calibri" panose="020F0502020204030204" pitchFamily="34" charset="0"/>
              </a:rPr>
              <a:t>28 millones</a:t>
            </a:r>
            <a:endParaRPr lang="es-CO" sz="3200" b="1" dirty="0">
              <a:latin typeface="Calibri" panose="020F050202020403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302164" y="1239614"/>
            <a:ext cx="2935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2000" dirty="0" smtClean="0">
                <a:latin typeface="Calibri" panose="020F0502020204030204" pitchFamily="34" charset="0"/>
              </a:rPr>
              <a:t>de pasajeros movilizados</a:t>
            </a:r>
          </a:p>
        </p:txBody>
      </p:sp>
      <p:sp>
        <p:nvSpPr>
          <p:cNvPr id="28" name="27 Forma libre"/>
          <p:cNvSpPr/>
          <p:nvPr/>
        </p:nvSpPr>
        <p:spPr>
          <a:xfrm>
            <a:off x="1037767" y="1794664"/>
            <a:ext cx="6280473" cy="584776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</p:txBody>
      </p:sp>
      <p:sp>
        <p:nvSpPr>
          <p:cNvPr id="29" name="28 CuadroTexto"/>
          <p:cNvSpPr txBox="1"/>
          <p:nvPr/>
        </p:nvSpPr>
        <p:spPr>
          <a:xfrm>
            <a:off x="1198204" y="1794664"/>
            <a:ext cx="280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3200" b="1" dirty="0" smtClean="0">
                <a:latin typeface="Calibri" panose="020F0502020204030204" pitchFamily="34" charset="0"/>
              </a:rPr>
              <a:t>18,9 millones</a:t>
            </a:r>
            <a:endParaRPr lang="es-CO" sz="3200" b="1" dirty="0">
              <a:latin typeface="Calibri" panose="020F050202020403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566256" y="1909534"/>
            <a:ext cx="382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2000" dirty="0" smtClean="0">
                <a:latin typeface="Calibri" panose="020F0502020204030204" pitchFamily="34" charset="0"/>
              </a:rPr>
              <a:t>de pasajeros en vuelos nacionales</a:t>
            </a:r>
          </a:p>
        </p:txBody>
      </p:sp>
      <p:sp>
        <p:nvSpPr>
          <p:cNvPr id="31" name="30 Forma libre"/>
          <p:cNvSpPr/>
          <p:nvPr/>
        </p:nvSpPr>
        <p:spPr>
          <a:xfrm>
            <a:off x="1029730" y="2514744"/>
            <a:ext cx="6288510" cy="584776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</p:txBody>
      </p:sp>
      <p:sp>
        <p:nvSpPr>
          <p:cNvPr id="32" name="31 CuadroTexto"/>
          <p:cNvSpPr txBox="1"/>
          <p:nvPr/>
        </p:nvSpPr>
        <p:spPr>
          <a:xfrm>
            <a:off x="1190167" y="2514744"/>
            <a:ext cx="194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3200" b="1" dirty="0" smtClean="0">
                <a:latin typeface="Calibri" panose="020F0502020204030204" pitchFamily="34" charset="0"/>
              </a:rPr>
              <a:t>9 millones</a:t>
            </a:r>
            <a:endParaRPr lang="es-CO" sz="3200" b="1" dirty="0">
              <a:latin typeface="Calibri" panose="020F050202020403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997760" y="262961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2000" dirty="0" smtClean="0">
                <a:latin typeface="Calibri" panose="020F0502020204030204" pitchFamily="34" charset="0"/>
              </a:rPr>
              <a:t>de pasajeros en vuelos internacionales</a:t>
            </a:r>
          </a:p>
        </p:txBody>
      </p:sp>
      <p:sp>
        <p:nvSpPr>
          <p:cNvPr id="34" name="33 Llamada rectangular redondeada"/>
          <p:cNvSpPr/>
          <p:nvPr/>
        </p:nvSpPr>
        <p:spPr>
          <a:xfrm>
            <a:off x="6981803" y="1082320"/>
            <a:ext cx="1957216" cy="669624"/>
          </a:xfrm>
          <a:prstGeom prst="wedgeRoundRectCallout">
            <a:avLst>
              <a:gd name="adj1" fmla="val 1760"/>
              <a:gd name="adj2" fmla="val 893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21"/>
          <p:cNvSpPr/>
          <p:nvPr/>
        </p:nvSpPr>
        <p:spPr>
          <a:xfrm>
            <a:off x="6896990" y="1137710"/>
            <a:ext cx="2101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Enero-Octubre</a:t>
            </a:r>
          </a:p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4580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r="22857" b="9804"/>
          <a:stretch/>
        </p:blipFill>
        <p:spPr>
          <a:xfrm>
            <a:off x="6965869" y="4887973"/>
            <a:ext cx="775951" cy="866016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0" y="188640"/>
            <a:ext cx="5076056" cy="504056"/>
          </a:xfrm>
          <a:prstGeom prst="rect">
            <a:avLst/>
          </a:prstGeom>
          <a:solidFill>
            <a:srgbClr val="FF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28 CuadroTexto"/>
          <p:cNvSpPr txBox="1"/>
          <p:nvPr/>
        </p:nvSpPr>
        <p:spPr>
          <a:xfrm>
            <a:off x="179512" y="21133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MOVILIZACIÓN DE PASAJEROS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60184" y="874032"/>
            <a:ext cx="4506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2400" b="1" dirty="0" smtClean="0">
                <a:latin typeface="Calibri" panose="020F0502020204030204" pitchFamily="34" charset="0"/>
              </a:rPr>
              <a:t>Diferencia en los dos períodos</a:t>
            </a:r>
          </a:p>
        </p:txBody>
      </p:sp>
      <p:sp>
        <p:nvSpPr>
          <p:cNvPr id="13" name="12 Forma libre"/>
          <p:cNvSpPr/>
          <p:nvPr/>
        </p:nvSpPr>
        <p:spPr>
          <a:xfrm>
            <a:off x="1353985" y="1609904"/>
            <a:ext cx="7092279" cy="1315040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664655" y="1628800"/>
            <a:ext cx="280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3200" b="1" dirty="0" smtClean="0">
                <a:latin typeface="Calibri" panose="020F0502020204030204" pitchFamily="34" charset="0"/>
              </a:rPr>
              <a:t>1,5 millones</a:t>
            </a:r>
            <a:endParaRPr lang="es-CO" sz="3200" b="1" dirty="0">
              <a:latin typeface="Calibri" panose="020F050202020403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837752" y="1743670"/>
            <a:ext cx="4550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2000" dirty="0" smtClean="0">
                <a:latin typeface="Calibri" panose="020F0502020204030204" pitchFamily="34" charset="0"/>
              </a:rPr>
              <a:t>de pasajeros adicionales entre enero-octubre 2015 y enero-octubre de 2016.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664655" y="2340169"/>
            <a:ext cx="109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3200" b="1" dirty="0" smtClean="0">
                <a:latin typeface="Calibri" panose="020F0502020204030204" pitchFamily="34" charset="0"/>
              </a:rPr>
              <a:t>5,3%</a:t>
            </a:r>
            <a:endParaRPr lang="es-CO" sz="3200" b="1" dirty="0">
              <a:latin typeface="Calibri" panose="020F0502020204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555776" y="252483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2000" dirty="0">
                <a:latin typeface="Calibri" panose="020F0502020204030204" pitchFamily="34" charset="0"/>
              </a:rPr>
              <a:t>m</a:t>
            </a:r>
            <a:r>
              <a:rPr lang="es-CO" sz="2000" dirty="0" smtClean="0">
                <a:latin typeface="Calibri" panose="020F0502020204030204" pitchFamily="34" charset="0"/>
              </a:rPr>
              <a:t>ás de pasajeros.</a:t>
            </a:r>
          </a:p>
        </p:txBody>
      </p:sp>
      <p:grpSp>
        <p:nvGrpSpPr>
          <p:cNvPr id="20" name="19 Grupo"/>
          <p:cNvGrpSpPr/>
          <p:nvPr/>
        </p:nvGrpSpPr>
        <p:grpSpPr>
          <a:xfrm rot="10800000">
            <a:off x="-47670" y="3756138"/>
            <a:ext cx="8076054" cy="260431"/>
            <a:chOff x="5192498" y="4653136"/>
            <a:chExt cx="8076054" cy="260431"/>
          </a:xfrm>
        </p:grpSpPr>
        <p:sp>
          <p:nvSpPr>
            <p:cNvPr id="21" name="20 Rectángulo"/>
            <p:cNvSpPr/>
            <p:nvPr/>
          </p:nvSpPr>
          <p:spPr>
            <a:xfrm>
              <a:off x="5322714" y="4761956"/>
              <a:ext cx="7945838" cy="45719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21 Elipse"/>
            <p:cNvSpPr/>
            <p:nvPr/>
          </p:nvSpPr>
          <p:spPr>
            <a:xfrm>
              <a:off x="5234074" y="4696174"/>
              <a:ext cx="177280" cy="177280"/>
            </a:xfrm>
            <a:prstGeom prst="ellipse">
              <a:avLst/>
            </a:prstGeom>
            <a:solidFill>
              <a:srgbClr val="E2007A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23 Elipse"/>
            <p:cNvSpPr/>
            <p:nvPr/>
          </p:nvSpPr>
          <p:spPr>
            <a:xfrm>
              <a:off x="5192498" y="4653136"/>
              <a:ext cx="260431" cy="260431"/>
            </a:xfrm>
            <a:prstGeom prst="ellipse">
              <a:avLst/>
            </a:prstGeom>
            <a:noFill/>
            <a:ln w="28575">
              <a:solidFill>
                <a:srgbClr val="E2007A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397971" y="4294837"/>
            <a:ext cx="126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3600" b="1" dirty="0" smtClean="0">
                <a:latin typeface="Calibri" panose="020F0502020204030204" pitchFamily="34" charset="0"/>
              </a:rPr>
              <a:t>58%</a:t>
            </a:r>
            <a:endParaRPr lang="es-CO" sz="3600" b="1" dirty="0">
              <a:latin typeface="Calibri" panose="020F050202020403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462438" y="4237005"/>
            <a:ext cx="656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2000" dirty="0">
                <a:latin typeface="Calibri" panose="020F0502020204030204" pitchFamily="34" charset="0"/>
              </a:rPr>
              <a:t>d</a:t>
            </a:r>
            <a:r>
              <a:rPr lang="es-CO" sz="2000" dirty="0" smtClean="0">
                <a:latin typeface="Calibri" panose="020F0502020204030204" pitchFamily="34" charset="0"/>
              </a:rPr>
              <a:t>e los pasajeros</a:t>
            </a:r>
            <a:r>
              <a:rPr lang="es-CO" sz="2000" dirty="0">
                <a:latin typeface="Calibri" panose="020F0502020204030204" pitchFamily="34" charset="0"/>
              </a:rPr>
              <a:t> </a:t>
            </a:r>
            <a:r>
              <a:rPr lang="es-CO" sz="2000" dirty="0" smtClean="0">
                <a:latin typeface="Calibri" panose="020F0502020204030204" pitchFamily="34" charset="0"/>
              </a:rPr>
              <a:t>que se movilizan en el país pasan por el Aeropuerto El Dorado de Bogotá.</a:t>
            </a:r>
          </a:p>
        </p:txBody>
      </p:sp>
      <p:sp>
        <p:nvSpPr>
          <p:cNvPr id="36" name="35 Forma libre"/>
          <p:cNvSpPr/>
          <p:nvPr/>
        </p:nvSpPr>
        <p:spPr>
          <a:xfrm>
            <a:off x="-47670" y="1605231"/>
            <a:ext cx="1401655" cy="182911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7780" tIns="537290" rIns="17781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800" kern="120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0623"/>
            <a:ext cx="1822753" cy="1093652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r="22857" b="9804"/>
          <a:stretch/>
        </p:blipFill>
        <p:spPr>
          <a:xfrm>
            <a:off x="7929911" y="4887973"/>
            <a:ext cx="775951" cy="866016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r="22857" b="9804"/>
          <a:stretch/>
        </p:blipFill>
        <p:spPr>
          <a:xfrm>
            <a:off x="6012280" y="4922273"/>
            <a:ext cx="775951" cy="86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t="21645" r="15128" b="40541"/>
          <a:stretch/>
        </p:blipFill>
        <p:spPr bwMode="auto">
          <a:xfrm>
            <a:off x="-36512" y="1116784"/>
            <a:ext cx="9144000" cy="456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0" y="188640"/>
            <a:ext cx="7884368" cy="936104"/>
          </a:xfrm>
          <a:prstGeom prst="rect">
            <a:avLst/>
          </a:prstGeom>
          <a:solidFill>
            <a:srgbClr val="E7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8" name="Título 6"/>
          <p:cNvSpPr>
            <a:spLocks noGrp="1"/>
          </p:cNvSpPr>
          <p:nvPr>
            <p:ph type="title"/>
          </p:nvPr>
        </p:nvSpPr>
        <p:spPr>
          <a:xfrm>
            <a:off x="107504" y="212139"/>
            <a:ext cx="7772400" cy="904645"/>
          </a:xfrm>
        </p:spPr>
        <p:txBody>
          <a:bodyPr>
            <a:normAutofit/>
          </a:bodyPr>
          <a:lstStyle/>
          <a:p>
            <a:pPr algn="l"/>
            <a:r>
              <a:rPr lang="es-CO" sz="2400" b="1" dirty="0">
                <a:latin typeface="Arial" pitchFamily="34" charset="0"/>
                <a:cs typeface="Arial" pitchFamily="34" charset="0"/>
              </a:rPr>
              <a:t>PLAN DE NAVEGACIÓN AÉREA PARA COLOMBIA – PNA COL </a:t>
            </a: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40 Elipse"/>
          <p:cNvSpPr/>
          <p:nvPr/>
        </p:nvSpPr>
        <p:spPr>
          <a:xfrm>
            <a:off x="2555776" y="1130316"/>
            <a:ext cx="3384375" cy="33843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39" name="Marcador de texto 7"/>
          <p:cNvSpPr txBox="1">
            <a:spLocks/>
          </p:cNvSpPr>
          <p:nvPr/>
        </p:nvSpPr>
        <p:spPr>
          <a:xfrm>
            <a:off x="2601987" y="1952876"/>
            <a:ext cx="3338164" cy="22017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O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PNA COL </a:t>
            </a:r>
            <a:r>
              <a:rPr lang="es-CO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formula las necesidades operacionales y estrategias tecnológicas para la prestación de los servicios en el espacio aéreo. </a:t>
            </a:r>
          </a:p>
          <a:p>
            <a:pPr marL="0" indent="0" algn="ctr">
              <a:buNone/>
            </a:pPr>
            <a:endParaRPr lang="es-CO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CO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 rot="21067271">
            <a:off x="573930" y="3157446"/>
            <a:ext cx="2266996" cy="2266996"/>
            <a:chOff x="395536" y="1515945"/>
            <a:chExt cx="3312368" cy="33123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7 Rectángulo"/>
            <p:cNvSpPr/>
            <p:nvPr/>
          </p:nvSpPr>
          <p:spPr>
            <a:xfrm>
              <a:off x="395536" y="1515945"/>
              <a:ext cx="3312368" cy="33123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628800"/>
              <a:ext cx="3185932" cy="2335418"/>
            </a:xfrm>
            <a:prstGeom prst="rect">
              <a:avLst/>
            </a:prstGeom>
          </p:spPr>
        </p:pic>
      </p:grpSp>
      <p:sp>
        <p:nvSpPr>
          <p:cNvPr id="14" name="13 Elipse"/>
          <p:cNvSpPr/>
          <p:nvPr/>
        </p:nvSpPr>
        <p:spPr>
          <a:xfrm>
            <a:off x="5559490" y="2339761"/>
            <a:ext cx="3384375" cy="33843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601860" y="3492932"/>
            <a:ext cx="32996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ea typeface="Calibri" panose="020F0502020204030204" pitchFamily="34" charset="0"/>
                <a:cs typeface="Times New Roman" panose="02020603050405020304" pitchFamily="18" charset="0"/>
              </a:rPr>
              <a:t>Orientado a servir a todos los usuarios durante todas las fases del </a:t>
            </a:r>
            <a:r>
              <a:rPr lang="es-CO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vuelo con niveles </a:t>
            </a:r>
            <a:r>
              <a:rPr lang="es-CO" sz="2000" dirty="0">
                <a:ea typeface="Calibri" panose="020F0502020204030204" pitchFamily="34" charset="0"/>
                <a:cs typeface="Times New Roman" panose="02020603050405020304" pitchFamily="18" charset="0"/>
              </a:rPr>
              <a:t>de seguridad operacional.</a:t>
            </a:r>
          </a:p>
        </p:txBody>
      </p:sp>
      <p:pic>
        <p:nvPicPr>
          <p:cNvPr id="43" name="4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87" y="2339761"/>
            <a:ext cx="720080" cy="720080"/>
          </a:xfrm>
          <a:prstGeom prst="rect">
            <a:avLst/>
          </a:prstGeom>
        </p:spPr>
      </p:pic>
      <p:pic>
        <p:nvPicPr>
          <p:cNvPr id="15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21" y="1208242"/>
            <a:ext cx="996899" cy="744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1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1613845" y="2780928"/>
            <a:ext cx="6351779" cy="2160240"/>
          </a:xfrm>
          <a:prstGeom prst="rect">
            <a:avLst/>
          </a:prstGeom>
          <a:solidFill>
            <a:srgbClr val="FBF3F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Rectángulo"/>
          <p:cNvSpPr/>
          <p:nvPr/>
        </p:nvSpPr>
        <p:spPr>
          <a:xfrm>
            <a:off x="236445" y="842778"/>
            <a:ext cx="6351779" cy="7860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3 Rectángulo"/>
          <p:cNvSpPr/>
          <p:nvPr/>
        </p:nvSpPr>
        <p:spPr>
          <a:xfrm>
            <a:off x="388845" y="995178"/>
            <a:ext cx="6580429" cy="849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" name="5 Grupo"/>
          <p:cNvGrpSpPr/>
          <p:nvPr/>
        </p:nvGrpSpPr>
        <p:grpSpPr>
          <a:xfrm>
            <a:off x="208734" y="2502197"/>
            <a:ext cx="2628292" cy="2628295"/>
            <a:chOff x="-226496" y="3356992"/>
            <a:chExt cx="3137607" cy="3137610"/>
          </a:xfrm>
        </p:grpSpPr>
        <p:sp>
          <p:nvSpPr>
            <p:cNvPr id="24" name="23 Forma libre"/>
            <p:cNvSpPr/>
            <p:nvPr/>
          </p:nvSpPr>
          <p:spPr>
            <a:xfrm>
              <a:off x="-226496" y="3356992"/>
              <a:ext cx="3137607" cy="3137610"/>
            </a:xfrm>
            <a:custGeom>
              <a:avLst/>
              <a:gdLst>
                <a:gd name="connsiteX0" fmla="*/ 0 w 2649140"/>
                <a:gd name="connsiteY0" fmla="*/ 1324570 h 2649140"/>
                <a:gd name="connsiteX1" fmla="*/ 1324570 w 2649140"/>
                <a:gd name="connsiteY1" fmla="*/ 0 h 2649140"/>
                <a:gd name="connsiteX2" fmla="*/ 2649140 w 2649140"/>
                <a:gd name="connsiteY2" fmla="*/ 1324570 h 2649140"/>
                <a:gd name="connsiteX3" fmla="*/ 1324570 w 2649140"/>
                <a:gd name="connsiteY3" fmla="*/ 2649140 h 2649140"/>
                <a:gd name="connsiteX4" fmla="*/ 0 w 2649140"/>
                <a:gd name="connsiteY4" fmla="*/ 1324570 h 264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9140" h="2649140">
                  <a:moveTo>
                    <a:pt x="0" y="1324570"/>
                  </a:moveTo>
                  <a:cubicBezTo>
                    <a:pt x="0" y="593030"/>
                    <a:pt x="593030" y="0"/>
                    <a:pt x="1324570" y="0"/>
                  </a:cubicBezTo>
                  <a:cubicBezTo>
                    <a:pt x="2056110" y="0"/>
                    <a:pt x="2649140" y="593030"/>
                    <a:pt x="2649140" y="1324570"/>
                  </a:cubicBezTo>
                  <a:cubicBezTo>
                    <a:pt x="2649140" y="2056110"/>
                    <a:pt x="2056110" y="2649140"/>
                    <a:pt x="1324570" y="2649140"/>
                  </a:cubicBezTo>
                  <a:cubicBezTo>
                    <a:pt x="593030" y="2649140"/>
                    <a:pt x="0" y="2056110"/>
                    <a:pt x="0" y="1324570"/>
                  </a:cubicBezTo>
                  <a:close/>
                </a:path>
              </a:pathLst>
            </a:custGeom>
            <a:solidFill>
              <a:schemeClr val="bg1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7958" tIns="387958" rIns="387958" bIns="387958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5300" kern="1200"/>
            </a:p>
          </p:txBody>
        </p:sp>
        <p:sp>
          <p:nvSpPr>
            <p:cNvPr id="30" name="29 Elipse"/>
            <p:cNvSpPr/>
            <p:nvPr/>
          </p:nvSpPr>
          <p:spPr>
            <a:xfrm>
              <a:off x="-226496" y="3356992"/>
              <a:ext cx="3137606" cy="3137606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dashDot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</p:grpSp>
      <p:sp>
        <p:nvSpPr>
          <p:cNvPr id="21" name="Rectángulo 20"/>
          <p:cNvSpPr/>
          <p:nvPr/>
        </p:nvSpPr>
        <p:spPr>
          <a:xfrm>
            <a:off x="3085468" y="3051338"/>
            <a:ext cx="410445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Drásticas sanciones recibirán funcionarios y contratistas que violen la política de </a:t>
            </a:r>
            <a:r>
              <a:rPr lang="es-CO" sz="1600" b="1" dirty="0" smtClean="0">
                <a:ea typeface="Calibri" panose="020F0502020204030204" pitchFamily="34" charset="0"/>
                <a:cs typeface="Arial" panose="020B0604020202020204" pitchFamily="34" charset="0"/>
              </a:rPr>
              <a:t>NO AL SOBORNO</a:t>
            </a:r>
            <a:r>
              <a:rPr lang="es-CO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otras prácticas </a:t>
            </a:r>
            <a:r>
              <a:rPr lang="es-CO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corruptas.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Todos </a:t>
            </a: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los ciudadanos pueden, por medios físicos y virtuales, denunciar casos que afectan la transparencia en la contratación. 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0" y="188640"/>
            <a:ext cx="5076056" cy="504056"/>
          </a:xfrm>
          <a:prstGeom prst="rect">
            <a:avLst/>
          </a:prstGeom>
          <a:solidFill>
            <a:srgbClr val="FF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25" name="24 Grupo"/>
          <p:cNvGrpSpPr/>
          <p:nvPr/>
        </p:nvGrpSpPr>
        <p:grpSpPr>
          <a:xfrm rot="10800000">
            <a:off x="37264" y="2094094"/>
            <a:ext cx="8217974" cy="260431"/>
            <a:chOff x="5192498" y="4653136"/>
            <a:chExt cx="8217974" cy="260431"/>
          </a:xfrm>
        </p:grpSpPr>
        <p:sp>
          <p:nvSpPr>
            <p:cNvPr id="26" name="25 Rectángulo"/>
            <p:cNvSpPr/>
            <p:nvPr/>
          </p:nvSpPr>
          <p:spPr>
            <a:xfrm>
              <a:off x="5322713" y="4761954"/>
              <a:ext cx="8087759" cy="45719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Elipse"/>
            <p:cNvSpPr/>
            <p:nvPr/>
          </p:nvSpPr>
          <p:spPr>
            <a:xfrm>
              <a:off x="5234074" y="4696174"/>
              <a:ext cx="177280" cy="177280"/>
            </a:xfrm>
            <a:prstGeom prst="ellipse">
              <a:avLst/>
            </a:prstGeom>
            <a:solidFill>
              <a:srgbClr val="E2007A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27 Elipse"/>
            <p:cNvSpPr/>
            <p:nvPr/>
          </p:nvSpPr>
          <p:spPr>
            <a:xfrm>
              <a:off x="5192498" y="4653136"/>
              <a:ext cx="260431" cy="260431"/>
            </a:xfrm>
            <a:prstGeom prst="ellipse">
              <a:avLst/>
            </a:prstGeom>
            <a:noFill/>
            <a:ln w="28575">
              <a:solidFill>
                <a:srgbClr val="E2007A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28 CuadroTexto"/>
          <p:cNvSpPr txBox="1"/>
          <p:nvPr/>
        </p:nvSpPr>
        <p:spPr>
          <a:xfrm>
            <a:off x="179512" y="21133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POLÍTICA ANTICORRUPCIÓN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09765" y="1052736"/>
            <a:ext cx="6359509" cy="781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400" b="1" dirty="0" smtClean="0">
                <a:ea typeface="Calibri" panose="020F0502020204030204" pitchFamily="34" charset="0"/>
                <a:cs typeface="Arial" panose="020B0604020202020204" pitchFamily="34" charset="0"/>
              </a:rPr>
              <a:t>Busca </a:t>
            </a:r>
            <a:r>
              <a:rPr lang="es-CO" sz="1400" b="1" dirty="0">
                <a:ea typeface="Calibri" panose="020F0502020204030204" pitchFamily="34" charset="0"/>
                <a:cs typeface="Arial" panose="020B0604020202020204" pitchFamily="34" charset="0"/>
              </a:rPr>
              <a:t>prevenir y evitar casos que puedan afectar la transparencia en los procesos de </a:t>
            </a:r>
            <a:r>
              <a:rPr lang="es-CO" sz="1400" b="1" dirty="0" smtClean="0">
                <a:ea typeface="Calibri" panose="020F0502020204030204" pitchFamily="34" charset="0"/>
                <a:cs typeface="Arial" panose="020B0604020202020204" pitchFamily="34" charset="0"/>
              </a:rPr>
              <a:t>contratación. Se </a:t>
            </a:r>
            <a:r>
              <a:rPr lang="es-CO" sz="1400" b="1" dirty="0">
                <a:ea typeface="Calibri" panose="020F0502020204030204" pitchFamily="34" charset="0"/>
                <a:cs typeface="Arial" panose="020B0604020202020204" pitchFamily="34" charset="0"/>
              </a:rPr>
              <a:t>tiene un equipo interdisciplinario </a:t>
            </a:r>
            <a:r>
              <a:rPr lang="es-CO" sz="1400" b="1" dirty="0" smtClean="0">
                <a:ea typeface="Calibri" panose="020F0502020204030204" pitchFamily="34" charset="0"/>
                <a:cs typeface="Arial" panose="020B0604020202020204" pitchFamily="34" charset="0"/>
              </a:rPr>
              <a:t>y especializado </a:t>
            </a:r>
            <a:r>
              <a:rPr lang="es-CO" sz="1400" b="1" dirty="0">
                <a:ea typeface="Calibri" panose="020F0502020204030204" pitchFamily="34" charset="0"/>
                <a:cs typeface="Arial" panose="020B0604020202020204" pitchFamily="34" charset="0"/>
              </a:rPr>
              <a:t>de vigilancia </a:t>
            </a:r>
            <a:r>
              <a:rPr lang="es-CO" sz="1400" b="1" dirty="0" smtClean="0"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1400" b="1" dirty="0">
                <a:ea typeface="Calibri" panose="020F0502020204030204" pitchFamily="34" charset="0"/>
                <a:cs typeface="Arial" panose="020B0604020202020204" pitchFamily="34" charset="0"/>
              </a:rPr>
              <a:t>control para atender y realizar el seguimiento de las denuncias.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24" y="694863"/>
            <a:ext cx="1023738" cy="1226033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548728" y="2946876"/>
            <a:ext cx="194830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b="1" dirty="0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POLÍTICA DE NO AL SOBORNO Y </a:t>
            </a:r>
            <a:r>
              <a:rPr lang="es-CO" sz="2000" b="1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OTRAS PRÁCTICAS CORRUPTAS</a:t>
            </a:r>
            <a:endParaRPr lang="es-CO" sz="2000" b="1" dirty="0">
              <a:solidFill>
                <a:sysClr val="windowText" lastClr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1130" y1="28682" x2="21130" y2="28682"/>
                        <a14:foregroundMark x1="31381" y1="47287" x2="31381" y2="47287"/>
                        <a14:foregroundMark x1="26987" y1="28682" x2="26987" y2="28682"/>
                        <a14:foregroundMark x1="28452" y1="46253" x2="28452" y2="46253"/>
                        <a14:foregroundMark x1="33891" y1="54522" x2="33891" y2="54522"/>
                        <a14:foregroundMark x1="33473" y1="59432" x2="33473" y2="59432"/>
                        <a14:foregroundMark x1="33891" y1="39018" x2="33891" y2="39018"/>
                        <a14:foregroundMark x1="31381" y1="47804" x2="31381" y2="47804"/>
                        <a14:foregroundMark x1="29079" y1="53230" x2="29079" y2="53230"/>
                        <a14:foregroundMark x1="27615" y1="57364" x2="27615" y2="57364"/>
                        <a14:foregroundMark x1="26987" y1="62016" x2="26987" y2="62016"/>
                        <a14:foregroundMark x1="27197" y1="63049" x2="27197" y2="63049"/>
                        <a14:foregroundMark x1="25941" y1="68475" x2="25941" y2="68475"/>
                        <a14:foregroundMark x1="25523" y1="71059" x2="24477" y2="85530"/>
                        <a14:foregroundMark x1="39121" y1="84755" x2="35565" y2="51421"/>
                        <a14:foregroundMark x1="33682" y1="46512" x2="22176" y2="21705"/>
                        <a14:foregroundMark x1="41841" y1="54005" x2="41841" y2="54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68" y="4659299"/>
            <a:ext cx="1377976" cy="11153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37" b="94211" l="10000" r="90000">
                        <a14:foregroundMark x1="25263" y1="5263" x2="25263" y2="5263"/>
                        <a14:foregroundMark x1="58947" y1="72632" x2="58947" y2="72632"/>
                        <a14:foregroundMark x1="68947" y1="78947" x2="68947" y2="78947"/>
                        <a14:foregroundMark x1="71053" y1="85263" x2="71053" y2="85263"/>
                        <a14:foregroundMark x1="36316" y1="80526" x2="36316" y2="80526"/>
                        <a14:foregroundMark x1="35789" y1="75789" x2="35789" y2="75789"/>
                        <a14:foregroundMark x1="27895" y1="71579" x2="27895" y2="71579"/>
                        <a14:foregroundMark x1="69474" y1="94211" x2="69474" y2="94211"/>
                        <a14:foregroundMark x1="64737" y1="93158" x2="64737" y2="9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50" y="3213093"/>
            <a:ext cx="12065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188640"/>
            <a:ext cx="5076056" cy="504056"/>
          </a:xfrm>
          <a:prstGeom prst="rect">
            <a:avLst/>
          </a:prstGeom>
          <a:solidFill>
            <a:srgbClr val="FF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28 CuadroTexto"/>
          <p:cNvSpPr txBox="1"/>
          <p:nvPr/>
        </p:nvSpPr>
        <p:spPr>
          <a:xfrm>
            <a:off x="179512" y="21133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POLÍTICA ANTICORRUPCIÓN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n 4"/>
          <p:cNvPicPr>
            <a:picLocks noChangeAspect="1"/>
          </p:cNvPicPr>
          <p:nvPr/>
        </p:nvPicPr>
        <p:blipFill rotWithShape="1">
          <a:blip r:embed="rId3"/>
          <a:srcRect l="23309" t="14994" r="18522" b="17903"/>
          <a:stretch/>
        </p:blipFill>
        <p:spPr>
          <a:xfrm>
            <a:off x="1031834" y="1299629"/>
            <a:ext cx="6609122" cy="4286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22 Llamada rectangular redondeada"/>
          <p:cNvSpPr/>
          <p:nvPr/>
        </p:nvSpPr>
        <p:spPr>
          <a:xfrm>
            <a:off x="5599070" y="1667135"/>
            <a:ext cx="1532484" cy="688577"/>
          </a:xfrm>
          <a:prstGeom prst="wedgeRoundRectCallout">
            <a:avLst>
              <a:gd name="adj1" fmla="val -62098"/>
              <a:gd name="adj2" fmla="val 380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1"/>
          <p:cNvSpPr/>
          <p:nvPr/>
        </p:nvSpPr>
        <p:spPr>
          <a:xfrm>
            <a:off x="5599070" y="1784915"/>
            <a:ext cx="15812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300" b="1" dirty="0" smtClean="0">
                <a:latin typeface="Arial" pitchFamily="34" charset="0"/>
                <a:cs typeface="Arial" pitchFamily="34" charset="0"/>
              </a:rPr>
              <a:t>Sala para 10</a:t>
            </a:r>
          </a:p>
          <a:p>
            <a:pPr algn="ctr"/>
            <a:r>
              <a:rPr lang="es-CO" sz="1300" b="1" dirty="0">
                <a:latin typeface="Arial" pitchFamily="34" charset="0"/>
                <a:cs typeface="Arial" pitchFamily="34" charset="0"/>
              </a:rPr>
              <a:t>e</a:t>
            </a:r>
            <a:r>
              <a:rPr lang="es-CO" sz="1300" b="1" dirty="0" smtClean="0">
                <a:latin typeface="Arial" pitchFamily="34" charset="0"/>
                <a:cs typeface="Arial" pitchFamily="34" charset="0"/>
              </a:rPr>
              <a:t>valuadores.</a:t>
            </a:r>
          </a:p>
        </p:txBody>
      </p:sp>
      <p:sp>
        <p:nvSpPr>
          <p:cNvPr id="25" name="24 Llamada rectangular redondeada"/>
          <p:cNvSpPr/>
          <p:nvPr/>
        </p:nvSpPr>
        <p:spPr>
          <a:xfrm flipH="1">
            <a:off x="3319867" y="764704"/>
            <a:ext cx="1476101" cy="863507"/>
          </a:xfrm>
          <a:prstGeom prst="wedgeRoundRectCallout">
            <a:avLst>
              <a:gd name="adj1" fmla="val -8237"/>
              <a:gd name="adj2" fmla="val 82882"/>
              <a:gd name="adj3" fmla="val 16667"/>
            </a:avLst>
          </a:prstGeom>
          <a:solidFill>
            <a:srgbClr val="FFF2C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1"/>
          <p:cNvSpPr/>
          <p:nvPr/>
        </p:nvSpPr>
        <p:spPr>
          <a:xfrm>
            <a:off x="3271101" y="865393"/>
            <a:ext cx="15812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300" b="1" dirty="0" smtClean="0">
                <a:latin typeface="Arial" pitchFamily="34" charset="0"/>
                <a:cs typeface="Arial" pitchFamily="34" charset="0"/>
              </a:rPr>
              <a:t>49 urnas de cristal en acrílico.</a:t>
            </a:r>
          </a:p>
        </p:txBody>
      </p:sp>
      <p:sp>
        <p:nvSpPr>
          <p:cNvPr id="27" name="26 Llamada rectangular redondeada"/>
          <p:cNvSpPr/>
          <p:nvPr/>
        </p:nvSpPr>
        <p:spPr>
          <a:xfrm>
            <a:off x="6014327" y="4052129"/>
            <a:ext cx="1856361" cy="771548"/>
          </a:xfrm>
          <a:prstGeom prst="wedgeRoundRectCallout">
            <a:avLst>
              <a:gd name="adj1" fmla="val -30717"/>
              <a:gd name="adj2" fmla="val -8911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Llamada rectangular redondeada"/>
          <p:cNvSpPr/>
          <p:nvPr/>
        </p:nvSpPr>
        <p:spPr>
          <a:xfrm flipH="1">
            <a:off x="1031829" y="1002317"/>
            <a:ext cx="1660617" cy="832485"/>
          </a:xfrm>
          <a:prstGeom prst="wedgeRoundRectCallout">
            <a:avLst>
              <a:gd name="adj1" fmla="val 17055"/>
              <a:gd name="adj2" fmla="val 7767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6041666" y="4151925"/>
            <a:ext cx="182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 smtClean="0"/>
              <a:t>Cuarto </a:t>
            </a:r>
            <a:r>
              <a:rPr lang="es-CO" sz="1200" b="1" dirty="0"/>
              <a:t>técnico con monitoreo permanente y componente </a:t>
            </a:r>
            <a:r>
              <a:rPr lang="es-CO" sz="1200" b="1" dirty="0" smtClean="0"/>
              <a:t>tecnológico.</a:t>
            </a:r>
            <a:endParaRPr lang="es-CO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1016220" y="1052231"/>
            <a:ext cx="1750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dirty="0"/>
              <a:t>Sonido permanente con audio interno en el techo y </a:t>
            </a:r>
            <a:r>
              <a:rPr lang="es-CO" sz="1050" b="1" dirty="0" smtClean="0"/>
              <a:t>sonido</a:t>
            </a:r>
            <a:r>
              <a:rPr lang="es-CO" sz="1050" b="1" dirty="0"/>
              <a:t> </a:t>
            </a:r>
            <a:r>
              <a:rPr lang="es-CO" sz="1050" b="1" dirty="0" smtClean="0"/>
              <a:t>y grabación </a:t>
            </a:r>
            <a:r>
              <a:rPr lang="es-CO" sz="1050" b="1" dirty="0"/>
              <a:t>permanente las </a:t>
            </a:r>
            <a:r>
              <a:rPr lang="es-CO" sz="1050" b="1" dirty="0" smtClean="0"/>
              <a:t>24 horas.</a:t>
            </a:r>
            <a:endParaRPr lang="es-CO" sz="105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7105086" y="199058"/>
            <a:ext cx="1827722" cy="1827724"/>
            <a:chOff x="-226496" y="3356992"/>
            <a:chExt cx="3137607" cy="313761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15 Forma libre"/>
            <p:cNvSpPr/>
            <p:nvPr/>
          </p:nvSpPr>
          <p:spPr>
            <a:xfrm>
              <a:off x="-226496" y="3356992"/>
              <a:ext cx="3137607" cy="3137610"/>
            </a:xfrm>
            <a:custGeom>
              <a:avLst/>
              <a:gdLst>
                <a:gd name="connsiteX0" fmla="*/ 0 w 2649140"/>
                <a:gd name="connsiteY0" fmla="*/ 1324570 h 2649140"/>
                <a:gd name="connsiteX1" fmla="*/ 1324570 w 2649140"/>
                <a:gd name="connsiteY1" fmla="*/ 0 h 2649140"/>
                <a:gd name="connsiteX2" fmla="*/ 2649140 w 2649140"/>
                <a:gd name="connsiteY2" fmla="*/ 1324570 h 2649140"/>
                <a:gd name="connsiteX3" fmla="*/ 1324570 w 2649140"/>
                <a:gd name="connsiteY3" fmla="*/ 2649140 h 2649140"/>
                <a:gd name="connsiteX4" fmla="*/ 0 w 2649140"/>
                <a:gd name="connsiteY4" fmla="*/ 1324570 h 264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9140" h="2649140">
                  <a:moveTo>
                    <a:pt x="0" y="1324570"/>
                  </a:moveTo>
                  <a:cubicBezTo>
                    <a:pt x="0" y="593030"/>
                    <a:pt x="593030" y="0"/>
                    <a:pt x="1324570" y="0"/>
                  </a:cubicBezTo>
                  <a:cubicBezTo>
                    <a:pt x="2056110" y="0"/>
                    <a:pt x="2649140" y="593030"/>
                    <a:pt x="2649140" y="1324570"/>
                  </a:cubicBezTo>
                  <a:cubicBezTo>
                    <a:pt x="2649140" y="2056110"/>
                    <a:pt x="2056110" y="2649140"/>
                    <a:pt x="1324570" y="2649140"/>
                  </a:cubicBezTo>
                  <a:cubicBezTo>
                    <a:pt x="593030" y="2649140"/>
                    <a:pt x="0" y="2056110"/>
                    <a:pt x="0" y="1324570"/>
                  </a:cubicBez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7958" tIns="387958" rIns="387958" bIns="387958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5300" kern="1200"/>
            </a:p>
          </p:txBody>
        </p:sp>
        <p:sp>
          <p:nvSpPr>
            <p:cNvPr id="17" name="16 Elipse"/>
            <p:cNvSpPr/>
            <p:nvPr/>
          </p:nvSpPr>
          <p:spPr>
            <a:xfrm>
              <a:off x="-226496" y="3356992"/>
              <a:ext cx="3137606" cy="3137606"/>
            </a:xfrm>
            <a:prstGeom prst="ellipse">
              <a:avLst/>
            </a:prstGeom>
            <a:grpFill/>
            <a:ln>
              <a:solidFill>
                <a:schemeClr val="accent2"/>
              </a:solidFill>
              <a:prstDash val="dashDot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7164288" y="674104"/>
            <a:ext cx="171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URNA DE </a:t>
            </a:r>
          </a:p>
          <a:p>
            <a:pPr algn="ctr"/>
            <a:r>
              <a:rPr lang="es-CO" sz="2800" b="1" dirty="0" smtClean="0"/>
              <a:t>CRISTAL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29562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Rectángulo"/>
          <p:cNvSpPr/>
          <p:nvPr/>
        </p:nvSpPr>
        <p:spPr>
          <a:xfrm>
            <a:off x="4701263" y="2236298"/>
            <a:ext cx="2376264" cy="1163743"/>
          </a:xfrm>
          <a:prstGeom prst="rect">
            <a:avLst/>
          </a:prstGeom>
          <a:solidFill>
            <a:srgbClr val="EBFFF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60 Rectángulo"/>
          <p:cNvSpPr/>
          <p:nvPr/>
        </p:nvSpPr>
        <p:spPr>
          <a:xfrm>
            <a:off x="4557247" y="2103897"/>
            <a:ext cx="2664296" cy="1476164"/>
          </a:xfrm>
          <a:prstGeom prst="rect">
            <a:avLst/>
          </a:prstGeom>
          <a:noFill/>
          <a:ln w="57150">
            <a:solidFill>
              <a:srgbClr val="90DA8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61 Rectángulo"/>
          <p:cNvSpPr/>
          <p:nvPr/>
        </p:nvSpPr>
        <p:spPr>
          <a:xfrm>
            <a:off x="4719351" y="2319922"/>
            <a:ext cx="2430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Pretende descentralizar las operaciones aéreas y conectar municipios, a través de nodos aéreos </a:t>
            </a:r>
            <a:r>
              <a:rPr lang="es-CO" sz="1200" dirty="0" smtClean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regionales, sin pasar </a:t>
            </a:r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los grandes centros urbanos.</a:t>
            </a:r>
          </a:p>
          <a:p>
            <a:pPr algn="ctr"/>
            <a:r>
              <a:rPr lang="es-CO" sz="1200" dirty="0" smtClean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200" dirty="0">
              <a:solidFill>
                <a:srgbClr val="4C4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 flipV="1">
            <a:off x="3419872" y="-205207"/>
            <a:ext cx="0" cy="5831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6077268" y="-215737"/>
            <a:ext cx="0" cy="5937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971" y="377991"/>
            <a:ext cx="3179747" cy="11090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264609" y="1678413"/>
            <a:ext cx="2520280" cy="1448618"/>
          </a:xfrm>
          <a:prstGeom prst="rect">
            <a:avLst/>
          </a:prstGeom>
          <a:solidFill>
            <a:srgbClr val="E8EE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120592" y="1487068"/>
            <a:ext cx="2810661" cy="1819982"/>
          </a:xfrm>
          <a:prstGeom prst="rect">
            <a:avLst/>
          </a:prstGeom>
          <a:noFill/>
          <a:ln w="57150">
            <a:solidFill>
              <a:srgbClr val="92A02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354873" y="1746273"/>
            <a:ext cx="2430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iniciativa de la Aeronáutica Civil que busca </a:t>
            </a:r>
            <a:r>
              <a:rPr lang="es-CO" sz="1400" b="1" dirty="0" smtClean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conectar por </a:t>
            </a:r>
            <a:r>
              <a:rPr lang="es-CO" sz="1400" b="1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vía aérea a todas las regiones del país y </a:t>
            </a:r>
            <a:r>
              <a:rPr lang="es-CO" sz="1400" b="1" dirty="0" smtClean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promueve la </a:t>
            </a:r>
            <a:r>
              <a:rPr lang="es-CO" sz="1400" b="1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inclusión social.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1619672" y="3429000"/>
            <a:ext cx="3024336" cy="1584176"/>
          </a:xfrm>
          <a:prstGeom prst="rect">
            <a:avLst/>
          </a:prstGeom>
          <a:solidFill>
            <a:srgbClr val="F0F9E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34 Rectángulo"/>
          <p:cNvSpPr/>
          <p:nvPr/>
        </p:nvSpPr>
        <p:spPr>
          <a:xfrm>
            <a:off x="1547664" y="3228979"/>
            <a:ext cx="3187611" cy="1928213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6" name="Grupo 45"/>
          <p:cNvGrpSpPr/>
          <p:nvPr/>
        </p:nvGrpSpPr>
        <p:grpSpPr>
          <a:xfrm>
            <a:off x="2395939" y="1004939"/>
            <a:ext cx="1070630" cy="1070630"/>
            <a:chOff x="277320" y="2293385"/>
            <a:chExt cx="1070630" cy="1070630"/>
          </a:xfrm>
        </p:grpSpPr>
        <p:sp>
          <p:nvSpPr>
            <p:cNvPr id="47" name="42 Rectángulo redondeado"/>
            <p:cNvSpPr/>
            <p:nvPr/>
          </p:nvSpPr>
          <p:spPr>
            <a:xfrm>
              <a:off x="580729" y="2712697"/>
              <a:ext cx="378271" cy="3517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pic>
          <p:nvPicPr>
            <p:cNvPr id="48" name="43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20" y="2293385"/>
              <a:ext cx="1070630" cy="1070630"/>
            </a:xfrm>
            <a:prstGeom prst="rect">
              <a:avLst/>
            </a:prstGeom>
          </p:spPr>
        </p:pic>
      </p:grpSp>
      <p:sp>
        <p:nvSpPr>
          <p:cNvPr id="56" name="55 Rectángulo"/>
          <p:cNvSpPr/>
          <p:nvPr/>
        </p:nvSpPr>
        <p:spPr>
          <a:xfrm>
            <a:off x="1475656" y="3501008"/>
            <a:ext cx="3312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orienta a que todos los colombianos </a:t>
            </a:r>
            <a:endParaRPr lang="es-CO" sz="1200" dirty="0" smtClean="0">
              <a:solidFill>
                <a:srgbClr val="4C4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dirty="0" smtClean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beneficien de </a:t>
            </a:r>
            <a:r>
              <a:rPr lang="es-CO" sz="1200" dirty="0" smtClean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infraestructura aeroportuaria </a:t>
            </a:r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que </a:t>
            </a:r>
            <a:r>
              <a:rPr lang="es-CO" sz="1200" dirty="0" smtClean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Gobierno </a:t>
            </a:r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</a:t>
            </a:r>
            <a:endParaRPr lang="es-CO" sz="1200" dirty="0" smtClean="0">
              <a:solidFill>
                <a:srgbClr val="4C4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dirty="0" smtClean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está invirtiendo cerca </a:t>
            </a:r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3 billones de pesos </a:t>
            </a:r>
            <a:r>
              <a:rPr lang="es-CO" sz="1200" dirty="0" smtClean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(vigencia 2014-2018) </a:t>
            </a:r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mejorar </a:t>
            </a:r>
            <a:endParaRPr lang="es-CO" sz="1200" dirty="0" smtClean="0">
              <a:solidFill>
                <a:srgbClr val="4C4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dirty="0" smtClean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de 48 aeropuertos</a:t>
            </a:r>
          </a:p>
          <a:p>
            <a:pPr algn="ctr"/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O" sz="1200" dirty="0" smtClean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stratégicos en </a:t>
            </a:r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s-CO" sz="1200" dirty="0" smtClean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departamentos del </a:t>
            </a:r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país.</a:t>
            </a:r>
          </a:p>
        </p:txBody>
      </p:sp>
      <p:grpSp>
        <p:nvGrpSpPr>
          <p:cNvPr id="57" name="Grupo 45"/>
          <p:cNvGrpSpPr/>
          <p:nvPr/>
        </p:nvGrpSpPr>
        <p:grpSpPr>
          <a:xfrm>
            <a:off x="4211960" y="4365104"/>
            <a:ext cx="1070630" cy="1488418"/>
            <a:chOff x="277320" y="2293385"/>
            <a:chExt cx="1070630" cy="1070630"/>
          </a:xfrm>
        </p:grpSpPr>
        <p:sp>
          <p:nvSpPr>
            <p:cNvPr id="58" name="42 Rectángulo redondeado"/>
            <p:cNvSpPr/>
            <p:nvPr/>
          </p:nvSpPr>
          <p:spPr>
            <a:xfrm>
              <a:off x="580729" y="2712697"/>
              <a:ext cx="378271" cy="3517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pic>
          <p:nvPicPr>
            <p:cNvPr id="59" name="43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20" y="2293385"/>
              <a:ext cx="1070630" cy="1070630"/>
            </a:xfrm>
            <a:prstGeom prst="rect">
              <a:avLst/>
            </a:prstGeom>
          </p:spPr>
        </p:pic>
      </p:grpSp>
      <p:sp>
        <p:nvSpPr>
          <p:cNvPr id="63" name="62 Rectángulo"/>
          <p:cNvSpPr/>
          <p:nvPr/>
        </p:nvSpPr>
        <p:spPr>
          <a:xfrm>
            <a:off x="6056949" y="3645024"/>
            <a:ext cx="2762490" cy="1713086"/>
          </a:xfrm>
          <a:prstGeom prst="rect">
            <a:avLst/>
          </a:prstGeom>
          <a:solidFill>
            <a:srgbClr val="EFFFE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63 Rectángulo"/>
          <p:cNvSpPr/>
          <p:nvPr/>
        </p:nvSpPr>
        <p:spPr>
          <a:xfrm>
            <a:off x="5912933" y="3484866"/>
            <a:ext cx="3015039" cy="1991617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64 Rectángulo"/>
          <p:cNvSpPr/>
          <p:nvPr/>
        </p:nvSpPr>
        <p:spPr>
          <a:xfrm>
            <a:off x="6147213" y="3684926"/>
            <a:ext cx="2672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 menos del 50% de los colombianos se ha montado en un</a:t>
            </a:r>
          </a:p>
          <a:p>
            <a:pPr algn="ctr"/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avión y queremos que el 100% de los colombianos, no importa</a:t>
            </a:r>
          </a:p>
          <a:p>
            <a:pPr algn="ctr"/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condiciones socioeconómicas ni la región en donde viva,</a:t>
            </a:r>
          </a:p>
          <a:p>
            <a:pPr algn="ctr"/>
            <a:r>
              <a:rPr lang="es-CO" sz="1200" dirty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disfrute de los beneficios del transporte aéreo</a:t>
            </a:r>
            <a:r>
              <a:rPr lang="es-CO" sz="1200" dirty="0" smtClean="0">
                <a:solidFill>
                  <a:srgbClr val="4C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200" dirty="0">
              <a:solidFill>
                <a:srgbClr val="4C4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upo 45"/>
          <p:cNvGrpSpPr/>
          <p:nvPr/>
        </p:nvGrpSpPr>
        <p:grpSpPr>
          <a:xfrm>
            <a:off x="5510511" y="4795039"/>
            <a:ext cx="1070630" cy="1070630"/>
            <a:chOff x="277320" y="2293385"/>
            <a:chExt cx="1070630" cy="1070630"/>
          </a:xfrm>
        </p:grpSpPr>
        <p:sp>
          <p:nvSpPr>
            <p:cNvPr id="70" name="42 Rectángulo redondeado"/>
            <p:cNvSpPr/>
            <p:nvPr/>
          </p:nvSpPr>
          <p:spPr>
            <a:xfrm>
              <a:off x="580729" y="2712697"/>
              <a:ext cx="378271" cy="3517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pic>
          <p:nvPicPr>
            <p:cNvPr id="71" name="43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20" y="2293385"/>
              <a:ext cx="1070630" cy="1070630"/>
            </a:xfrm>
            <a:prstGeom prst="rect">
              <a:avLst/>
            </a:prstGeom>
          </p:spPr>
        </p:pic>
      </p:grpSp>
      <p:grpSp>
        <p:nvGrpSpPr>
          <p:cNvPr id="72" name="Grupo 45"/>
          <p:cNvGrpSpPr/>
          <p:nvPr/>
        </p:nvGrpSpPr>
        <p:grpSpPr>
          <a:xfrm>
            <a:off x="6686228" y="1474528"/>
            <a:ext cx="1070630" cy="1070630"/>
            <a:chOff x="277320" y="2293385"/>
            <a:chExt cx="1070630" cy="1070630"/>
          </a:xfrm>
        </p:grpSpPr>
        <p:sp>
          <p:nvSpPr>
            <p:cNvPr id="73" name="42 Rectángulo redondeado"/>
            <p:cNvSpPr/>
            <p:nvPr/>
          </p:nvSpPr>
          <p:spPr>
            <a:xfrm>
              <a:off x="580729" y="2712697"/>
              <a:ext cx="378271" cy="3517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pic>
          <p:nvPicPr>
            <p:cNvPr id="74" name="43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20" y="2293385"/>
              <a:ext cx="1070630" cy="1070630"/>
            </a:xfrm>
            <a:prstGeom prst="rect">
              <a:avLst/>
            </a:prstGeom>
          </p:spPr>
        </p:pic>
      </p:grpSp>
      <p:pic>
        <p:nvPicPr>
          <p:cNvPr id="14" name="1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90628"/>
            <a:ext cx="1133019" cy="96427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09" y="2103897"/>
            <a:ext cx="1014394" cy="763779"/>
          </a:xfrm>
          <a:prstGeom prst="rect">
            <a:avLst/>
          </a:prstGeom>
        </p:spPr>
      </p:pic>
      <p:pic>
        <p:nvPicPr>
          <p:cNvPr id="3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0"/>
            <a:ext cx="1303989" cy="974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0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1001-Prensa\2016\PASANTIAS 2016\Camila Díaz\REVISTA CLAC\imagenes\map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28784" r="30585" b="3846"/>
          <a:stretch/>
        </p:blipFill>
        <p:spPr bwMode="auto">
          <a:xfrm>
            <a:off x="1839747" y="378349"/>
            <a:ext cx="3812373" cy="5570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1001-Prensa\2016\PASANTIAS 2016\Camila Díaz\PRESENTACIÓN RENDICIÓN\info_clac_car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46" y="1518290"/>
            <a:ext cx="1827388" cy="1615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46 Forma libre"/>
          <p:cNvSpPr/>
          <p:nvPr/>
        </p:nvSpPr>
        <p:spPr>
          <a:xfrm flipH="1">
            <a:off x="4556074" y="1699972"/>
            <a:ext cx="4464497" cy="794610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 dirty="0"/>
          </a:p>
        </p:txBody>
      </p:sp>
      <p:cxnSp>
        <p:nvCxnSpPr>
          <p:cNvPr id="34" name="33 Conector recto"/>
          <p:cNvCxnSpPr/>
          <p:nvPr/>
        </p:nvCxnSpPr>
        <p:spPr>
          <a:xfrm flipV="1">
            <a:off x="2555776" y="-205207"/>
            <a:ext cx="0" cy="5831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V="1">
            <a:off x="6228184" y="-215737"/>
            <a:ext cx="0" cy="5937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64" y="1547572"/>
            <a:ext cx="693477" cy="404450"/>
          </a:xfrm>
          <a:prstGeom prst="rect">
            <a:avLst/>
          </a:prstGeom>
        </p:spPr>
      </p:pic>
      <p:pic>
        <p:nvPicPr>
          <p:cNvPr id="1027" name="Picture 3" descr="H:\1001-Prensa\2016\PASANTIAS 2016\Melissa Amaya\CLAC\oldie\banner\BANN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18658" r="4840" b="18168"/>
          <a:stretch/>
        </p:blipFill>
        <p:spPr bwMode="auto">
          <a:xfrm>
            <a:off x="2028910" y="249615"/>
            <a:ext cx="4788024" cy="970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43 Forma libre"/>
          <p:cNvSpPr/>
          <p:nvPr/>
        </p:nvSpPr>
        <p:spPr>
          <a:xfrm flipH="1">
            <a:off x="8875186" y="1547572"/>
            <a:ext cx="1313438" cy="145954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89" rIns="17780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800" kern="1200" dirty="0"/>
          </a:p>
        </p:txBody>
      </p:sp>
      <p:sp>
        <p:nvSpPr>
          <p:cNvPr id="46" name="45 Forma libre"/>
          <p:cNvSpPr/>
          <p:nvPr/>
        </p:nvSpPr>
        <p:spPr>
          <a:xfrm flipH="1">
            <a:off x="4403673" y="1547572"/>
            <a:ext cx="4464497" cy="947010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 dirty="0"/>
          </a:p>
        </p:txBody>
      </p:sp>
      <p:sp>
        <p:nvSpPr>
          <p:cNvPr id="2" name="1 Rectángulo"/>
          <p:cNvSpPr/>
          <p:nvPr/>
        </p:nvSpPr>
        <p:spPr>
          <a:xfrm>
            <a:off x="4544463" y="1556792"/>
            <a:ext cx="4304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cs typeface="Arial" panose="020B0604020202020204" pitchFamily="34" charset="0"/>
              </a:rPr>
              <a:t>Este </a:t>
            </a:r>
            <a:r>
              <a:rPr lang="es-CO" sz="1200" dirty="0" smtClean="0">
                <a:cs typeface="Arial" panose="020B0604020202020204" pitchFamily="34" charset="0"/>
              </a:rPr>
              <a:t>año, </a:t>
            </a:r>
            <a:r>
              <a:rPr lang="es-CO" sz="1200" b="1" dirty="0">
                <a:cs typeface="Arial" panose="020B0604020202020204" pitchFamily="34" charset="0"/>
              </a:rPr>
              <a:t>Colombia</a:t>
            </a:r>
            <a:r>
              <a:rPr lang="es-CO" sz="1200" dirty="0">
                <a:cs typeface="Arial" panose="020B0604020202020204" pitchFamily="34" charset="0"/>
              </a:rPr>
              <a:t> fue elegida como </a:t>
            </a:r>
            <a:r>
              <a:rPr lang="es-CO" sz="1200" b="1" dirty="0">
                <a:cs typeface="Arial" panose="020B0604020202020204" pitchFamily="34" charset="0"/>
              </a:rPr>
              <a:t>P</a:t>
            </a:r>
            <a:r>
              <a:rPr lang="es-CO" sz="1200" b="1" dirty="0" smtClean="0">
                <a:cs typeface="Arial" panose="020B0604020202020204" pitchFamily="34" charset="0"/>
              </a:rPr>
              <a:t>residente</a:t>
            </a:r>
            <a:r>
              <a:rPr lang="es-CO" sz="1200" dirty="0" smtClean="0">
                <a:cs typeface="Arial" panose="020B0604020202020204" pitchFamily="34" charset="0"/>
              </a:rPr>
              <a:t> </a:t>
            </a:r>
            <a:r>
              <a:rPr lang="es-CO" sz="1200" dirty="0">
                <a:cs typeface="Arial" panose="020B0604020202020204" pitchFamily="34" charset="0"/>
              </a:rPr>
              <a:t>de la </a:t>
            </a:r>
            <a:r>
              <a:rPr lang="es-CO" sz="1200" b="1" dirty="0">
                <a:cs typeface="Arial" panose="020B0604020202020204" pitchFamily="34" charset="0"/>
              </a:rPr>
              <a:t>CLAC </a:t>
            </a:r>
            <a:r>
              <a:rPr lang="es-CO" sz="1200" dirty="0">
                <a:cs typeface="Arial" panose="020B0604020202020204" pitchFamily="34" charset="0"/>
              </a:rPr>
              <a:t>para </a:t>
            </a:r>
            <a:r>
              <a:rPr lang="es-CO" sz="1200" dirty="0" smtClean="0">
                <a:cs typeface="Arial" panose="020B0604020202020204" pitchFamily="34" charset="0"/>
              </a:rPr>
              <a:t>el período </a:t>
            </a:r>
            <a:r>
              <a:rPr lang="es-CO" sz="1200" b="1" dirty="0">
                <a:cs typeface="Arial" panose="020B0604020202020204" pitchFamily="34" charset="0"/>
              </a:rPr>
              <a:t>(2017 – 2018)</a:t>
            </a:r>
            <a:r>
              <a:rPr lang="es-CO" sz="1200" dirty="0">
                <a:cs typeface="Arial" panose="020B0604020202020204" pitchFamily="34" charset="0"/>
              </a:rPr>
              <a:t>, desde donde seguirá impulsando temas como la protección al usuario, las políticas de transporte aéreo y los procesos de integración </a:t>
            </a:r>
            <a:r>
              <a:rPr lang="es-CO" sz="1200" dirty="0" smtClean="0">
                <a:cs typeface="Arial" panose="020B0604020202020204" pitchFamily="34" charset="0"/>
              </a:rPr>
              <a:t>regional.</a:t>
            </a:r>
            <a:endParaRPr lang="es-CO" sz="1200" dirty="0"/>
          </a:p>
        </p:txBody>
      </p:sp>
      <p:sp>
        <p:nvSpPr>
          <p:cNvPr id="48" name="47 Rectángulo"/>
          <p:cNvSpPr/>
          <p:nvPr/>
        </p:nvSpPr>
        <p:spPr>
          <a:xfrm>
            <a:off x="127051" y="2801376"/>
            <a:ext cx="3292821" cy="284369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 dirty="0"/>
          </a:p>
        </p:txBody>
      </p:sp>
      <p:grpSp>
        <p:nvGrpSpPr>
          <p:cNvPr id="52" name="51 Grupo"/>
          <p:cNvGrpSpPr/>
          <p:nvPr/>
        </p:nvGrpSpPr>
        <p:grpSpPr>
          <a:xfrm rot="10800000" flipV="1">
            <a:off x="-1976387" y="2563392"/>
            <a:ext cx="5296650" cy="147233"/>
            <a:chOff x="5015218" y="4653136"/>
            <a:chExt cx="9368908" cy="260431"/>
          </a:xfrm>
        </p:grpSpPr>
        <p:sp>
          <p:nvSpPr>
            <p:cNvPr id="53" name="52 Rectángulo"/>
            <p:cNvSpPr/>
            <p:nvPr/>
          </p:nvSpPr>
          <p:spPr>
            <a:xfrm>
              <a:off x="5145434" y="4761958"/>
              <a:ext cx="9238692" cy="48599"/>
            </a:xfrm>
            <a:prstGeom prst="rect">
              <a:avLst/>
            </a:prstGeom>
            <a:solidFill>
              <a:srgbClr val="A5B52D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 </a:t>
              </a:r>
              <a:endParaRPr lang="es-CO" dirty="0"/>
            </a:p>
          </p:txBody>
        </p:sp>
        <p:sp>
          <p:nvSpPr>
            <p:cNvPr id="54" name="53 Elipse"/>
            <p:cNvSpPr/>
            <p:nvPr/>
          </p:nvSpPr>
          <p:spPr>
            <a:xfrm>
              <a:off x="5056793" y="4696174"/>
              <a:ext cx="177280" cy="177280"/>
            </a:xfrm>
            <a:prstGeom prst="ellipse">
              <a:avLst/>
            </a:prstGeom>
            <a:solidFill>
              <a:srgbClr val="A5B52D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5" name="54 Elipse"/>
            <p:cNvSpPr/>
            <p:nvPr/>
          </p:nvSpPr>
          <p:spPr>
            <a:xfrm>
              <a:off x="5015218" y="4653136"/>
              <a:ext cx="260430" cy="260431"/>
            </a:xfrm>
            <a:prstGeom prst="ellipse">
              <a:avLst/>
            </a:prstGeom>
            <a:noFill/>
            <a:ln w="28575">
              <a:solidFill>
                <a:srgbClr val="A5B52D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9" name="58 Rectángulo"/>
          <p:cNvSpPr/>
          <p:nvPr/>
        </p:nvSpPr>
        <p:spPr>
          <a:xfrm>
            <a:off x="-617770" y="2039847"/>
            <a:ext cx="4304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Importancia de la XXII </a:t>
            </a:r>
            <a:r>
              <a:rPr lang="es-CO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Asamblea</a:t>
            </a:r>
          </a:p>
          <a:p>
            <a:pPr algn="ctr"/>
            <a:r>
              <a:rPr lang="es-CO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de la CLAC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6739" y="2780929"/>
            <a:ext cx="3183524" cy="2629944"/>
          </a:xfrm>
          <a:prstGeom prst="rect">
            <a:avLst/>
          </a:prstGeom>
          <a:solidFill>
            <a:schemeClr val="bg1"/>
          </a:solidFill>
          <a:ln w="3175">
            <a:solidFill>
              <a:srgbClr val="E5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/>
        </p:nvSpPr>
        <p:spPr>
          <a:xfrm>
            <a:off x="178317" y="2924944"/>
            <a:ext cx="30593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cs typeface="Arial" panose="020B0604020202020204" pitchFamily="34" charset="0"/>
              </a:rPr>
              <a:t>Además de </a:t>
            </a:r>
            <a:r>
              <a:rPr lang="es-CO" sz="1400" dirty="0" smtClean="0">
                <a:cs typeface="Arial" panose="020B0604020202020204" pitchFamily="34" charset="0"/>
              </a:rPr>
              <a:t>que fue el </a:t>
            </a:r>
            <a:r>
              <a:rPr lang="es-CO" sz="1400" dirty="0">
                <a:cs typeface="Arial" panose="020B0604020202020204" pitchFamily="34" charset="0"/>
              </a:rPr>
              <a:t>mejor </a:t>
            </a:r>
            <a:r>
              <a:rPr lang="es-CO" sz="1400" dirty="0" smtClean="0">
                <a:cs typeface="Arial" panose="020B0604020202020204" pitchFamily="34" charset="0"/>
              </a:rPr>
              <a:t>espacio </a:t>
            </a:r>
            <a:r>
              <a:rPr lang="es-CO" sz="1400" dirty="0">
                <a:cs typeface="Arial" panose="020B0604020202020204" pitchFamily="34" charset="0"/>
              </a:rPr>
              <a:t>para debatir, durante cinco días, los proyectos, acciones, convenios, reglamentos y recomendaciones en materia de aviación civil, también </a:t>
            </a:r>
            <a:r>
              <a:rPr lang="es-CO" sz="1400" dirty="0" smtClean="0">
                <a:cs typeface="Arial" panose="020B0604020202020204" pitchFamily="34" charset="0"/>
              </a:rPr>
              <a:t>permitió que </a:t>
            </a:r>
            <a:r>
              <a:rPr lang="es-CO" sz="1400" dirty="0">
                <a:cs typeface="Arial" panose="020B0604020202020204" pitchFamily="34" charset="0"/>
              </a:rPr>
              <a:t>los países </a:t>
            </a:r>
            <a:r>
              <a:rPr lang="es-CO" sz="1400" dirty="0" smtClean="0">
                <a:cs typeface="Arial" panose="020B0604020202020204" pitchFamily="34" charset="0"/>
              </a:rPr>
              <a:t>miembros </a:t>
            </a:r>
            <a:r>
              <a:rPr lang="es-CO" sz="1400" dirty="0">
                <a:cs typeface="Arial" panose="020B0604020202020204" pitchFamily="34" charset="0"/>
              </a:rPr>
              <a:t>interactuaran, compartieran opiniones, intercambiaran experiencias y afianzaran relaciones aerocomerciales en beneficio de los </a:t>
            </a:r>
            <a:r>
              <a:rPr lang="es-CO" sz="1400" dirty="0" smtClean="0">
                <a:cs typeface="Arial" panose="020B0604020202020204" pitchFamily="34" charset="0"/>
              </a:rPr>
              <a:t>usuarios.</a:t>
            </a:r>
            <a:endParaRPr lang="es-CO" sz="14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63" y="3119465"/>
            <a:ext cx="3672408" cy="2448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11" y="192014"/>
            <a:ext cx="1303989" cy="974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9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18" y="980728"/>
            <a:ext cx="784815" cy="828416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-3996952" y="2965645"/>
            <a:ext cx="5014753" cy="1492168"/>
            <a:chOff x="168862" y="1886718"/>
            <a:chExt cx="4597088" cy="1661400"/>
          </a:xfrm>
        </p:grpSpPr>
        <p:sp>
          <p:nvSpPr>
            <p:cNvPr id="15" name="Rectángulo 14"/>
            <p:cNvSpPr/>
            <p:nvPr/>
          </p:nvSpPr>
          <p:spPr>
            <a:xfrm>
              <a:off x="356942" y="1886718"/>
              <a:ext cx="4220930" cy="3069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s-C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68862" y="3239704"/>
              <a:ext cx="4597088" cy="308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4"/>
          <a:stretch/>
        </p:blipFill>
        <p:spPr>
          <a:xfrm>
            <a:off x="210625" y="2341246"/>
            <a:ext cx="2690368" cy="32325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27 Rectángulo redondeado"/>
          <p:cNvSpPr/>
          <p:nvPr/>
        </p:nvSpPr>
        <p:spPr>
          <a:xfrm>
            <a:off x="3934697" y="4791762"/>
            <a:ext cx="378271" cy="3517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grpSp>
        <p:nvGrpSpPr>
          <p:cNvPr id="29" name="28 Grupo"/>
          <p:cNvGrpSpPr/>
          <p:nvPr/>
        </p:nvGrpSpPr>
        <p:grpSpPr>
          <a:xfrm rot="10800000">
            <a:off x="0" y="1812163"/>
            <a:ext cx="6057151" cy="260431"/>
            <a:chOff x="5192498" y="4653136"/>
            <a:chExt cx="6057151" cy="260431"/>
          </a:xfrm>
        </p:grpSpPr>
        <p:sp>
          <p:nvSpPr>
            <p:cNvPr id="30" name="29 Rectángulo"/>
            <p:cNvSpPr/>
            <p:nvPr/>
          </p:nvSpPr>
          <p:spPr>
            <a:xfrm>
              <a:off x="5322714" y="4761955"/>
              <a:ext cx="5926935" cy="45719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30 Elipse"/>
            <p:cNvSpPr/>
            <p:nvPr/>
          </p:nvSpPr>
          <p:spPr>
            <a:xfrm>
              <a:off x="5234074" y="4696174"/>
              <a:ext cx="177280" cy="177280"/>
            </a:xfrm>
            <a:prstGeom prst="ellipse">
              <a:avLst/>
            </a:prstGeom>
            <a:solidFill>
              <a:srgbClr val="E2007A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31 Elipse"/>
            <p:cNvSpPr/>
            <p:nvPr/>
          </p:nvSpPr>
          <p:spPr>
            <a:xfrm>
              <a:off x="5192498" y="4653136"/>
              <a:ext cx="260431" cy="260431"/>
            </a:xfrm>
            <a:prstGeom prst="ellipse">
              <a:avLst/>
            </a:prstGeom>
            <a:noFill/>
            <a:ln w="28575">
              <a:solidFill>
                <a:srgbClr val="E2007A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3" name="Rectángulo 1"/>
          <p:cNvSpPr/>
          <p:nvPr/>
        </p:nvSpPr>
        <p:spPr>
          <a:xfrm>
            <a:off x="210626" y="933285"/>
            <a:ext cx="4698062" cy="1281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400" dirty="0">
                <a:cs typeface="Arial" panose="020B0604020202020204" pitchFamily="34" charset="0"/>
              </a:rPr>
              <a:t>La Aerocivil implementó un sistema de identificación biométrica en </a:t>
            </a:r>
            <a:r>
              <a:rPr lang="es-CO" sz="2400" b="1" dirty="0">
                <a:cs typeface="Arial" panose="020B0604020202020204" pitchFamily="34" charset="0"/>
              </a:rPr>
              <a:t>42 aeropuertos </a:t>
            </a:r>
            <a:r>
              <a:rPr lang="es-CO" sz="1400" dirty="0">
                <a:cs typeface="Arial" panose="020B0604020202020204" pitchFamily="34" charset="0"/>
              </a:rPr>
              <a:t>del país para evitar suplantaciones en los trámites del personal aeronáutico.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0" y="198359"/>
            <a:ext cx="4813118" cy="504056"/>
          </a:xfrm>
          <a:prstGeom prst="rect">
            <a:avLst/>
          </a:prstGeom>
          <a:solidFill>
            <a:srgbClr val="FF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5" name="34 CuadroTexto"/>
          <p:cNvSpPr txBox="1"/>
          <p:nvPr/>
        </p:nvSpPr>
        <p:spPr>
          <a:xfrm>
            <a:off x="0" y="198359"/>
            <a:ext cx="500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SISTEMA BIOMÉTRICO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35 Grupo"/>
          <p:cNvGrpSpPr/>
          <p:nvPr/>
        </p:nvGrpSpPr>
        <p:grpSpPr>
          <a:xfrm>
            <a:off x="3361413" y="5573838"/>
            <a:ext cx="5904656" cy="260431"/>
            <a:chOff x="5192498" y="4653136"/>
            <a:chExt cx="5904656" cy="260431"/>
          </a:xfrm>
        </p:grpSpPr>
        <p:sp>
          <p:nvSpPr>
            <p:cNvPr id="37" name="36 Rectángulo"/>
            <p:cNvSpPr/>
            <p:nvPr/>
          </p:nvSpPr>
          <p:spPr>
            <a:xfrm>
              <a:off x="5322714" y="4761954"/>
              <a:ext cx="5774440" cy="45720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8" name="37 Elipse"/>
            <p:cNvSpPr/>
            <p:nvPr/>
          </p:nvSpPr>
          <p:spPr>
            <a:xfrm>
              <a:off x="5234074" y="4696174"/>
              <a:ext cx="177280" cy="177280"/>
            </a:xfrm>
            <a:prstGeom prst="ellipse">
              <a:avLst/>
            </a:prstGeom>
            <a:solidFill>
              <a:srgbClr val="E2007A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38 Elipse"/>
            <p:cNvSpPr/>
            <p:nvPr/>
          </p:nvSpPr>
          <p:spPr>
            <a:xfrm>
              <a:off x="5192498" y="4653136"/>
              <a:ext cx="260431" cy="260431"/>
            </a:xfrm>
            <a:prstGeom prst="ellipse">
              <a:avLst/>
            </a:prstGeom>
            <a:noFill/>
            <a:ln w="28575">
              <a:solidFill>
                <a:srgbClr val="E2007A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7" name="2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29" y="4229000"/>
            <a:ext cx="1203020" cy="1203020"/>
          </a:xfrm>
          <a:prstGeom prst="rect">
            <a:avLst/>
          </a:prstGeom>
        </p:spPr>
      </p:pic>
      <p:sp>
        <p:nvSpPr>
          <p:cNvPr id="40" name="39 Rectángulo redondeado"/>
          <p:cNvSpPr/>
          <p:nvPr/>
        </p:nvSpPr>
        <p:spPr>
          <a:xfrm>
            <a:off x="3901698" y="3900009"/>
            <a:ext cx="378271" cy="3517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sp>
        <p:nvSpPr>
          <p:cNvPr id="8" name="7 Rectángulo"/>
          <p:cNvSpPr/>
          <p:nvPr/>
        </p:nvSpPr>
        <p:spPr>
          <a:xfrm>
            <a:off x="4427984" y="47858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1600" b="1" dirty="0">
                <a:cs typeface="Arial" panose="020B0604020202020204" pitchFamily="34" charset="0"/>
              </a:rPr>
              <a:t>Grupo de Licencias Técnicas y Exámenes: </a:t>
            </a:r>
            <a:r>
              <a:rPr lang="es-CO" sz="1600" dirty="0" smtClean="0">
                <a:cs typeface="Arial" panose="020B0604020202020204" pitchFamily="34" charset="0"/>
              </a:rPr>
              <a:t>dirigido </a:t>
            </a:r>
            <a:r>
              <a:rPr lang="es-CO" sz="1600" dirty="0">
                <a:cs typeface="Arial" panose="020B0604020202020204" pitchFamily="34" charset="0"/>
              </a:rPr>
              <a:t>al personal aeronáutico con nacionalidad colombiana que solicita una licencia aeronáutica.</a:t>
            </a:r>
          </a:p>
        </p:txBody>
      </p:sp>
      <p:pic>
        <p:nvPicPr>
          <p:cNvPr id="41" name="4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62" y="3430889"/>
            <a:ext cx="1070630" cy="107063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427984" y="38409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1600" b="1" dirty="0">
                <a:cs typeface="Arial" panose="020B0604020202020204" pitchFamily="34" charset="0"/>
              </a:rPr>
              <a:t>Oficina de Registro: </a:t>
            </a:r>
            <a:r>
              <a:rPr lang="es-CO" sz="1600" dirty="0" smtClean="0">
                <a:cs typeface="Arial" panose="020B0604020202020204" pitchFamily="34" charset="0"/>
              </a:rPr>
              <a:t>dirigido </a:t>
            </a:r>
            <a:r>
              <a:rPr lang="es-CO" sz="1600" dirty="0">
                <a:cs typeface="Arial" panose="020B0604020202020204" pitchFamily="34" charset="0"/>
              </a:rPr>
              <a:t>a empresas aéreas particulares, explotadores y propietarios de aeronaves con nacionalidad colombiana.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3908561" y="2927605"/>
            <a:ext cx="378271" cy="3517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sp>
        <p:nvSpPr>
          <p:cNvPr id="10" name="9 Rectángulo"/>
          <p:cNvSpPr/>
          <p:nvPr/>
        </p:nvSpPr>
        <p:spPr>
          <a:xfrm>
            <a:off x="4464496" y="29066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600" b="1" dirty="0">
                <a:cs typeface="Arial" panose="020B0604020202020204" pitchFamily="34" charset="0"/>
              </a:rPr>
              <a:t>Plan de vuelo</a:t>
            </a:r>
            <a:r>
              <a:rPr lang="es-CO" sz="1600" dirty="0">
                <a:cs typeface="Arial" panose="020B0604020202020204" pitchFamily="34" charset="0"/>
              </a:rPr>
              <a:t>: </a:t>
            </a:r>
            <a:r>
              <a:rPr lang="es-CO" sz="1600" dirty="0" smtClean="0">
                <a:cs typeface="Arial" panose="020B0604020202020204" pitchFamily="34" charset="0"/>
              </a:rPr>
              <a:t>dirigido </a:t>
            </a:r>
            <a:r>
              <a:rPr lang="es-CO" sz="1600" dirty="0">
                <a:cs typeface="Arial" panose="020B0604020202020204" pitchFamily="34" charset="0"/>
              </a:rPr>
              <a:t>a pilotos y despachadores con nacionalidad colombiana en los aeropuertos controlados por la </a:t>
            </a:r>
            <a:r>
              <a:rPr lang="es-CO" sz="1600" dirty="0" smtClean="0">
                <a:cs typeface="Arial" panose="020B0604020202020204" pitchFamily="34" charset="0"/>
              </a:rPr>
              <a:t>UAEAC.</a:t>
            </a:r>
            <a:endParaRPr lang="es-CO" sz="1600" dirty="0"/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69" y="2430330"/>
            <a:ext cx="1070630" cy="107063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3073992" y="2204864"/>
            <a:ext cx="4544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cs typeface="Arial" panose="020B0604020202020204" pitchFamily="34" charset="0"/>
              </a:rPr>
              <a:t>Con este sistema, el personal aeronáutico </a:t>
            </a:r>
            <a:r>
              <a:rPr lang="es-CO" sz="1600" dirty="0" smtClean="0">
                <a:cs typeface="Arial" panose="020B0604020202020204" pitchFamily="34" charset="0"/>
              </a:rPr>
              <a:t>puede </a:t>
            </a:r>
            <a:r>
              <a:rPr lang="es-CO" sz="1600" dirty="0">
                <a:cs typeface="Arial" panose="020B0604020202020204" pitchFamily="34" charset="0"/>
              </a:rPr>
              <a:t>realizar los procesos o trámites de:</a:t>
            </a:r>
            <a:endParaRPr lang="es-CO" sz="16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11" y="474601"/>
            <a:ext cx="1303989" cy="974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9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2987824" y="1449431"/>
            <a:ext cx="6100667" cy="1763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/>
          <p:cNvSpPr/>
          <p:nvPr/>
        </p:nvSpPr>
        <p:spPr>
          <a:xfrm>
            <a:off x="-3996952" y="4180818"/>
            <a:ext cx="5014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0" y="188640"/>
            <a:ext cx="3779912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5" name="34 CuadroTexto"/>
          <p:cNvSpPr txBox="1"/>
          <p:nvPr/>
        </p:nvSpPr>
        <p:spPr>
          <a:xfrm>
            <a:off x="251520" y="18864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CAPACITACIÓN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 flipV="1">
            <a:off x="-108520" y="4941168"/>
            <a:ext cx="9252520" cy="123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3563888" y="1540530"/>
            <a:ext cx="54292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/>
              <a:t>En cumplimiento de la misión institucional de la Unidad Administrativa Especial de Aeronáutica Civil, el CEA forma integralmente a sus estudiantes para el fortalecimiento de la Entidad y el sector </a:t>
            </a:r>
            <a:r>
              <a:rPr lang="es-CO" sz="1400" dirty="0" smtClean="0"/>
              <a:t>aéreo. </a:t>
            </a:r>
          </a:p>
          <a:p>
            <a:pPr algn="ctr"/>
            <a:r>
              <a:rPr lang="es-CO" sz="1400" dirty="0" smtClean="0"/>
              <a:t>Se apoya </a:t>
            </a:r>
            <a:r>
              <a:rPr lang="es-CO" sz="1400" dirty="0"/>
              <a:t>en estrategias pedagógicas, tecnológicas y de </a:t>
            </a:r>
            <a:r>
              <a:rPr lang="es-CO" sz="1400" dirty="0" smtClean="0"/>
              <a:t>innovación </a:t>
            </a:r>
            <a:r>
              <a:rPr lang="es-CO" sz="1400" dirty="0"/>
              <a:t>que contribuyen al mejoramiento de los niveles de </a:t>
            </a:r>
            <a:r>
              <a:rPr lang="es-CO" sz="1400" dirty="0" smtClean="0"/>
              <a:t>seguridad </a:t>
            </a:r>
            <a:r>
              <a:rPr lang="es-CO" sz="1400" dirty="0"/>
              <a:t>en la </a:t>
            </a:r>
            <a:r>
              <a:rPr lang="es-CO" sz="1400" dirty="0" smtClean="0"/>
              <a:t>aviación </a:t>
            </a:r>
            <a:r>
              <a:rPr lang="es-CO" sz="1400" dirty="0"/>
              <a:t>c</a:t>
            </a:r>
            <a:r>
              <a:rPr lang="es-CO" sz="1400" dirty="0" smtClean="0"/>
              <a:t>ivil </a:t>
            </a:r>
            <a:r>
              <a:rPr lang="es-CO" sz="1400" dirty="0"/>
              <a:t>y de la </a:t>
            </a:r>
            <a:r>
              <a:rPr lang="es-CO" sz="1400" dirty="0" smtClean="0"/>
              <a:t>seguridad operacional </a:t>
            </a:r>
            <a:r>
              <a:rPr lang="es-CO" sz="1400" dirty="0"/>
              <a:t>de acuerdo </a:t>
            </a:r>
            <a:r>
              <a:rPr lang="es-CO" sz="1400" dirty="0" smtClean="0"/>
              <a:t>con </a:t>
            </a:r>
            <a:r>
              <a:rPr lang="es-CO" sz="1400" dirty="0"/>
              <a:t>los estándares nacionales e </a:t>
            </a:r>
            <a:r>
              <a:rPr lang="es-CO" sz="1400" dirty="0" smtClean="0"/>
              <a:t>internacionales.</a:t>
            </a:r>
            <a:endParaRPr lang="es-CO" sz="14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164">
            <a:off x="286399" y="1295402"/>
            <a:ext cx="3207113" cy="213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980" y="630649"/>
            <a:ext cx="3185469" cy="638111"/>
          </a:xfrm>
          <a:prstGeom prst="rect">
            <a:avLst/>
          </a:prstGeom>
        </p:spPr>
      </p:pic>
      <p:sp>
        <p:nvSpPr>
          <p:cNvPr id="4" name="3 Forma libre"/>
          <p:cNvSpPr/>
          <p:nvPr/>
        </p:nvSpPr>
        <p:spPr>
          <a:xfrm>
            <a:off x="2354975" y="4174959"/>
            <a:ext cx="1378565" cy="695950"/>
          </a:xfrm>
          <a:custGeom>
            <a:avLst/>
            <a:gdLst>
              <a:gd name="connsiteX0" fmla="*/ 0 w 1378565"/>
              <a:gd name="connsiteY0" fmla="*/ 90720 h 907200"/>
              <a:gd name="connsiteX1" fmla="*/ 90720 w 1378565"/>
              <a:gd name="connsiteY1" fmla="*/ 0 h 907200"/>
              <a:gd name="connsiteX2" fmla="*/ 1287845 w 1378565"/>
              <a:gd name="connsiteY2" fmla="*/ 0 h 907200"/>
              <a:gd name="connsiteX3" fmla="*/ 1378565 w 1378565"/>
              <a:gd name="connsiteY3" fmla="*/ 90720 h 907200"/>
              <a:gd name="connsiteX4" fmla="*/ 1378565 w 1378565"/>
              <a:gd name="connsiteY4" fmla="*/ 816480 h 907200"/>
              <a:gd name="connsiteX5" fmla="*/ 1287845 w 1378565"/>
              <a:gd name="connsiteY5" fmla="*/ 907200 h 907200"/>
              <a:gd name="connsiteX6" fmla="*/ 90720 w 1378565"/>
              <a:gd name="connsiteY6" fmla="*/ 907200 h 907200"/>
              <a:gd name="connsiteX7" fmla="*/ 0 w 1378565"/>
              <a:gd name="connsiteY7" fmla="*/ 816480 h 907200"/>
              <a:gd name="connsiteX8" fmla="*/ 0 w 1378565"/>
              <a:gd name="connsiteY8" fmla="*/ 90720 h 9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8565" h="907200">
                <a:moveTo>
                  <a:pt x="0" y="90720"/>
                </a:moveTo>
                <a:cubicBezTo>
                  <a:pt x="0" y="40617"/>
                  <a:pt x="40617" y="0"/>
                  <a:pt x="90720" y="0"/>
                </a:cubicBezTo>
                <a:lnTo>
                  <a:pt x="1287845" y="0"/>
                </a:lnTo>
                <a:cubicBezTo>
                  <a:pt x="1337948" y="0"/>
                  <a:pt x="1378565" y="40617"/>
                  <a:pt x="1378565" y="90720"/>
                </a:cubicBezTo>
                <a:lnTo>
                  <a:pt x="1378565" y="816480"/>
                </a:lnTo>
                <a:cubicBezTo>
                  <a:pt x="1378565" y="866583"/>
                  <a:pt x="1337948" y="907200"/>
                  <a:pt x="1287845" y="907200"/>
                </a:cubicBezTo>
                <a:lnTo>
                  <a:pt x="90720" y="907200"/>
                </a:lnTo>
                <a:cubicBezTo>
                  <a:pt x="40617" y="907200"/>
                  <a:pt x="0" y="866583"/>
                  <a:pt x="0" y="816480"/>
                </a:cubicBezTo>
                <a:lnTo>
                  <a:pt x="0" y="9072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49352" tIns="149352" rIns="149352" bIns="435784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100" kern="1200"/>
          </a:p>
        </p:txBody>
      </p:sp>
      <p:sp>
        <p:nvSpPr>
          <p:cNvPr id="5" name="4 Forma libre"/>
          <p:cNvSpPr/>
          <p:nvPr/>
        </p:nvSpPr>
        <p:spPr>
          <a:xfrm>
            <a:off x="2563961" y="4365988"/>
            <a:ext cx="1378565" cy="1209600"/>
          </a:xfrm>
          <a:custGeom>
            <a:avLst/>
            <a:gdLst>
              <a:gd name="connsiteX0" fmla="*/ 0 w 1378565"/>
              <a:gd name="connsiteY0" fmla="*/ 120960 h 1209600"/>
              <a:gd name="connsiteX1" fmla="*/ 120960 w 1378565"/>
              <a:gd name="connsiteY1" fmla="*/ 0 h 1209600"/>
              <a:gd name="connsiteX2" fmla="*/ 1257605 w 1378565"/>
              <a:gd name="connsiteY2" fmla="*/ 0 h 1209600"/>
              <a:gd name="connsiteX3" fmla="*/ 1378565 w 1378565"/>
              <a:gd name="connsiteY3" fmla="*/ 120960 h 1209600"/>
              <a:gd name="connsiteX4" fmla="*/ 1378565 w 1378565"/>
              <a:gd name="connsiteY4" fmla="*/ 1088640 h 1209600"/>
              <a:gd name="connsiteX5" fmla="*/ 1257605 w 1378565"/>
              <a:gd name="connsiteY5" fmla="*/ 1209600 h 1209600"/>
              <a:gd name="connsiteX6" fmla="*/ 120960 w 1378565"/>
              <a:gd name="connsiteY6" fmla="*/ 1209600 h 1209600"/>
              <a:gd name="connsiteX7" fmla="*/ 0 w 1378565"/>
              <a:gd name="connsiteY7" fmla="*/ 1088640 h 1209600"/>
              <a:gd name="connsiteX8" fmla="*/ 0 w 1378565"/>
              <a:gd name="connsiteY8" fmla="*/ 120960 h 12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8565" h="1209600">
                <a:moveTo>
                  <a:pt x="0" y="120960"/>
                </a:moveTo>
                <a:cubicBezTo>
                  <a:pt x="0" y="54156"/>
                  <a:pt x="54156" y="0"/>
                  <a:pt x="120960" y="0"/>
                </a:cubicBezTo>
                <a:lnTo>
                  <a:pt x="1257605" y="0"/>
                </a:lnTo>
                <a:cubicBezTo>
                  <a:pt x="1324409" y="0"/>
                  <a:pt x="1378565" y="54156"/>
                  <a:pt x="1378565" y="120960"/>
                </a:cubicBezTo>
                <a:lnTo>
                  <a:pt x="1378565" y="1088640"/>
                </a:lnTo>
                <a:cubicBezTo>
                  <a:pt x="1378565" y="1155444"/>
                  <a:pt x="1324409" y="1209600"/>
                  <a:pt x="1257605" y="1209600"/>
                </a:cubicBezTo>
                <a:lnTo>
                  <a:pt x="120960" y="1209600"/>
                </a:lnTo>
                <a:cubicBezTo>
                  <a:pt x="54156" y="1209600"/>
                  <a:pt x="0" y="1155444"/>
                  <a:pt x="0" y="1088640"/>
                </a:cubicBezTo>
                <a:lnTo>
                  <a:pt x="0" y="12096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780" tIns="184780" rIns="184780" bIns="184780" numCol="1" spcCol="1270" anchor="t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100" kern="1200"/>
          </a:p>
        </p:txBody>
      </p:sp>
      <p:sp>
        <p:nvSpPr>
          <p:cNvPr id="41" name="40 Llamada rectangular redondeada"/>
          <p:cNvSpPr/>
          <p:nvPr/>
        </p:nvSpPr>
        <p:spPr>
          <a:xfrm>
            <a:off x="3170917" y="3955828"/>
            <a:ext cx="1217990" cy="505187"/>
          </a:xfrm>
          <a:prstGeom prst="wedgeRoundRectCallout">
            <a:avLst>
              <a:gd name="adj1" fmla="val 13309"/>
              <a:gd name="adj2" fmla="val 72458"/>
              <a:gd name="adj3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Rectángulo 21"/>
          <p:cNvSpPr/>
          <p:nvPr/>
        </p:nvSpPr>
        <p:spPr>
          <a:xfrm>
            <a:off x="3045039" y="4005064"/>
            <a:ext cx="1537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488</a:t>
            </a:r>
          </a:p>
        </p:txBody>
      </p:sp>
      <p:sp>
        <p:nvSpPr>
          <p:cNvPr id="45" name="Rectángulo 21"/>
          <p:cNvSpPr/>
          <p:nvPr/>
        </p:nvSpPr>
        <p:spPr>
          <a:xfrm>
            <a:off x="2513971" y="4647622"/>
            <a:ext cx="1537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cs typeface="Arial" pitchFamily="34" charset="0"/>
              </a:rPr>
              <a:t>Número de</a:t>
            </a:r>
          </a:p>
          <a:p>
            <a:pPr algn="ctr"/>
            <a:r>
              <a:rPr lang="es-CO" b="1" dirty="0" smtClean="0">
                <a:cs typeface="Arial" pitchFamily="34" charset="0"/>
              </a:rPr>
              <a:t>cursos</a:t>
            </a:r>
          </a:p>
        </p:txBody>
      </p:sp>
      <p:grpSp>
        <p:nvGrpSpPr>
          <p:cNvPr id="51" name="50 Grupo"/>
          <p:cNvGrpSpPr/>
          <p:nvPr/>
        </p:nvGrpSpPr>
        <p:grpSpPr>
          <a:xfrm>
            <a:off x="1077856" y="4736636"/>
            <a:ext cx="473624" cy="473624"/>
            <a:chOff x="7986808" y="4845135"/>
            <a:chExt cx="260431" cy="260431"/>
          </a:xfrm>
        </p:grpSpPr>
        <p:sp>
          <p:nvSpPr>
            <p:cNvPr id="52" name="51 Elipse"/>
            <p:cNvSpPr/>
            <p:nvPr/>
          </p:nvSpPr>
          <p:spPr>
            <a:xfrm>
              <a:off x="8028384" y="4888173"/>
              <a:ext cx="177280" cy="17728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3" name="52 Elipse"/>
            <p:cNvSpPr/>
            <p:nvPr/>
          </p:nvSpPr>
          <p:spPr>
            <a:xfrm>
              <a:off x="7986808" y="4845135"/>
              <a:ext cx="260431" cy="260431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4" name="Rectángulo 21"/>
          <p:cNvSpPr/>
          <p:nvPr/>
        </p:nvSpPr>
        <p:spPr>
          <a:xfrm>
            <a:off x="545806" y="4170819"/>
            <a:ext cx="1537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latin typeface="Arial" pitchFamily="34" charset="0"/>
                <a:cs typeface="Arial" pitchFamily="34" charset="0"/>
              </a:rPr>
              <a:t>2015</a:t>
            </a: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5" b="89744" l="9524" r="89796">
                        <a14:foregroundMark x1="38776" y1="13846" x2="38776" y2="13846"/>
                        <a14:foregroundMark x1="40816" y1="87179" x2="40816" y2="87179"/>
                        <a14:foregroundMark x1="46259" y1="86667" x2="46259" y2="86667"/>
                        <a14:foregroundMark x1="45578" y1="11282" x2="45578" y2="11282"/>
                        <a14:foregroundMark x1="41497" y1="9744" x2="41497" y2="9744"/>
                        <a14:foregroundMark x1="40816" y1="8718" x2="40816" y2="8718"/>
                        <a14:foregroundMark x1="42177" y1="8205" x2="42177" y2="8205"/>
                        <a14:foregroundMark x1="68027" y1="48205" x2="68027" y2="48205"/>
                        <a14:foregroundMark x1="44898" y1="43077" x2="44898" y2="43077"/>
                        <a14:foregroundMark x1="69388" y1="46154" x2="69388" y2="4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72" y="2933525"/>
            <a:ext cx="609338" cy="811882"/>
          </a:xfrm>
          <a:prstGeom prst="rect">
            <a:avLst/>
          </a:prstGeom>
        </p:spPr>
      </p:pic>
      <p:sp>
        <p:nvSpPr>
          <p:cNvPr id="33" name="32 Forma libre"/>
          <p:cNvSpPr/>
          <p:nvPr/>
        </p:nvSpPr>
        <p:spPr>
          <a:xfrm>
            <a:off x="4806842" y="4222954"/>
            <a:ext cx="1378565" cy="695950"/>
          </a:xfrm>
          <a:custGeom>
            <a:avLst/>
            <a:gdLst>
              <a:gd name="connsiteX0" fmla="*/ 0 w 1378565"/>
              <a:gd name="connsiteY0" fmla="*/ 90720 h 907200"/>
              <a:gd name="connsiteX1" fmla="*/ 90720 w 1378565"/>
              <a:gd name="connsiteY1" fmla="*/ 0 h 907200"/>
              <a:gd name="connsiteX2" fmla="*/ 1287845 w 1378565"/>
              <a:gd name="connsiteY2" fmla="*/ 0 h 907200"/>
              <a:gd name="connsiteX3" fmla="*/ 1378565 w 1378565"/>
              <a:gd name="connsiteY3" fmla="*/ 90720 h 907200"/>
              <a:gd name="connsiteX4" fmla="*/ 1378565 w 1378565"/>
              <a:gd name="connsiteY4" fmla="*/ 816480 h 907200"/>
              <a:gd name="connsiteX5" fmla="*/ 1287845 w 1378565"/>
              <a:gd name="connsiteY5" fmla="*/ 907200 h 907200"/>
              <a:gd name="connsiteX6" fmla="*/ 90720 w 1378565"/>
              <a:gd name="connsiteY6" fmla="*/ 907200 h 907200"/>
              <a:gd name="connsiteX7" fmla="*/ 0 w 1378565"/>
              <a:gd name="connsiteY7" fmla="*/ 816480 h 907200"/>
              <a:gd name="connsiteX8" fmla="*/ 0 w 1378565"/>
              <a:gd name="connsiteY8" fmla="*/ 90720 h 9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8565" h="907200">
                <a:moveTo>
                  <a:pt x="0" y="90720"/>
                </a:moveTo>
                <a:cubicBezTo>
                  <a:pt x="0" y="40617"/>
                  <a:pt x="40617" y="0"/>
                  <a:pt x="90720" y="0"/>
                </a:cubicBezTo>
                <a:lnTo>
                  <a:pt x="1287845" y="0"/>
                </a:lnTo>
                <a:cubicBezTo>
                  <a:pt x="1337948" y="0"/>
                  <a:pt x="1378565" y="40617"/>
                  <a:pt x="1378565" y="90720"/>
                </a:cubicBezTo>
                <a:lnTo>
                  <a:pt x="1378565" y="816480"/>
                </a:lnTo>
                <a:cubicBezTo>
                  <a:pt x="1378565" y="866583"/>
                  <a:pt x="1337948" y="907200"/>
                  <a:pt x="1287845" y="907200"/>
                </a:cubicBezTo>
                <a:lnTo>
                  <a:pt x="90720" y="907200"/>
                </a:lnTo>
                <a:cubicBezTo>
                  <a:pt x="40617" y="907200"/>
                  <a:pt x="0" y="866583"/>
                  <a:pt x="0" y="816480"/>
                </a:cubicBezTo>
                <a:lnTo>
                  <a:pt x="0" y="9072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49352" tIns="149352" rIns="149352" bIns="435784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100" kern="1200"/>
          </a:p>
        </p:txBody>
      </p:sp>
      <p:sp>
        <p:nvSpPr>
          <p:cNvPr id="40" name="39 Forma libre"/>
          <p:cNvSpPr/>
          <p:nvPr/>
        </p:nvSpPr>
        <p:spPr>
          <a:xfrm>
            <a:off x="5015828" y="4413983"/>
            <a:ext cx="1378565" cy="1209600"/>
          </a:xfrm>
          <a:custGeom>
            <a:avLst/>
            <a:gdLst>
              <a:gd name="connsiteX0" fmla="*/ 0 w 1378565"/>
              <a:gd name="connsiteY0" fmla="*/ 120960 h 1209600"/>
              <a:gd name="connsiteX1" fmla="*/ 120960 w 1378565"/>
              <a:gd name="connsiteY1" fmla="*/ 0 h 1209600"/>
              <a:gd name="connsiteX2" fmla="*/ 1257605 w 1378565"/>
              <a:gd name="connsiteY2" fmla="*/ 0 h 1209600"/>
              <a:gd name="connsiteX3" fmla="*/ 1378565 w 1378565"/>
              <a:gd name="connsiteY3" fmla="*/ 120960 h 1209600"/>
              <a:gd name="connsiteX4" fmla="*/ 1378565 w 1378565"/>
              <a:gd name="connsiteY4" fmla="*/ 1088640 h 1209600"/>
              <a:gd name="connsiteX5" fmla="*/ 1257605 w 1378565"/>
              <a:gd name="connsiteY5" fmla="*/ 1209600 h 1209600"/>
              <a:gd name="connsiteX6" fmla="*/ 120960 w 1378565"/>
              <a:gd name="connsiteY6" fmla="*/ 1209600 h 1209600"/>
              <a:gd name="connsiteX7" fmla="*/ 0 w 1378565"/>
              <a:gd name="connsiteY7" fmla="*/ 1088640 h 1209600"/>
              <a:gd name="connsiteX8" fmla="*/ 0 w 1378565"/>
              <a:gd name="connsiteY8" fmla="*/ 120960 h 12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8565" h="1209600">
                <a:moveTo>
                  <a:pt x="0" y="120960"/>
                </a:moveTo>
                <a:cubicBezTo>
                  <a:pt x="0" y="54156"/>
                  <a:pt x="54156" y="0"/>
                  <a:pt x="120960" y="0"/>
                </a:cubicBezTo>
                <a:lnTo>
                  <a:pt x="1257605" y="0"/>
                </a:lnTo>
                <a:cubicBezTo>
                  <a:pt x="1324409" y="0"/>
                  <a:pt x="1378565" y="54156"/>
                  <a:pt x="1378565" y="120960"/>
                </a:cubicBezTo>
                <a:lnTo>
                  <a:pt x="1378565" y="1088640"/>
                </a:lnTo>
                <a:cubicBezTo>
                  <a:pt x="1378565" y="1155444"/>
                  <a:pt x="1324409" y="1209600"/>
                  <a:pt x="1257605" y="1209600"/>
                </a:cubicBezTo>
                <a:lnTo>
                  <a:pt x="120960" y="1209600"/>
                </a:lnTo>
                <a:cubicBezTo>
                  <a:pt x="54156" y="1209600"/>
                  <a:pt x="0" y="1155444"/>
                  <a:pt x="0" y="1088640"/>
                </a:cubicBezTo>
                <a:lnTo>
                  <a:pt x="0" y="12096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780" tIns="184780" rIns="184780" bIns="184780" numCol="1" spcCol="1270" anchor="t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100" kern="1200"/>
          </a:p>
        </p:txBody>
      </p:sp>
      <p:sp>
        <p:nvSpPr>
          <p:cNvPr id="47" name="46 Llamada rectangular redondeada"/>
          <p:cNvSpPr/>
          <p:nvPr/>
        </p:nvSpPr>
        <p:spPr>
          <a:xfrm>
            <a:off x="5758969" y="3928224"/>
            <a:ext cx="1217990" cy="505187"/>
          </a:xfrm>
          <a:prstGeom prst="wedgeRoundRectCallout">
            <a:avLst>
              <a:gd name="adj1" fmla="val 13309"/>
              <a:gd name="adj2" fmla="val 72458"/>
              <a:gd name="adj3" fmla="val 16667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21"/>
          <p:cNvSpPr/>
          <p:nvPr/>
        </p:nvSpPr>
        <p:spPr>
          <a:xfrm>
            <a:off x="5652909" y="3980762"/>
            <a:ext cx="1537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5.956</a:t>
            </a:r>
          </a:p>
        </p:txBody>
      </p:sp>
      <p:sp>
        <p:nvSpPr>
          <p:cNvPr id="46" name="Rectángulo 21"/>
          <p:cNvSpPr/>
          <p:nvPr/>
        </p:nvSpPr>
        <p:spPr>
          <a:xfrm>
            <a:off x="4935494" y="4654877"/>
            <a:ext cx="1537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cs typeface="Arial" pitchFamily="34" charset="0"/>
              </a:rPr>
              <a:t>Número de</a:t>
            </a:r>
          </a:p>
          <a:p>
            <a:pPr algn="ctr"/>
            <a:r>
              <a:rPr lang="es-CO" b="1" dirty="0" smtClean="0">
                <a:cs typeface="Arial" pitchFamily="34" charset="0"/>
              </a:rPr>
              <a:t>estudiantes</a:t>
            </a:r>
          </a:p>
        </p:txBody>
      </p:sp>
      <p:grpSp>
        <p:nvGrpSpPr>
          <p:cNvPr id="57" name="56 Grupo"/>
          <p:cNvGrpSpPr/>
          <p:nvPr/>
        </p:nvGrpSpPr>
        <p:grpSpPr>
          <a:xfrm>
            <a:off x="7832564" y="4781971"/>
            <a:ext cx="473624" cy="473624"/>
            <a:chOff x="7986808" y="4845135"/>
            <a:chExt cx="260431" cy="260431"/>
          </a:xfrm>
        </p:grpSpPr>
        <p:sp>
          <p:nvSpPr>
            <p:cNvPr id="58" name="57 Elipse"/>
            <p:cNvSpPr/>
            <p:nvPr/>
          </p:nvSpPr>
          <p:spPr>
            <a:xfrm>
              <a:off x="8028384" y="4888173"/>
              <a:ext cx="177280" cy="17728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Elipse"/>
            <p:cNvSpPr/>
            <p:nvPr/>
          </p:nvSpPr>
          <p:spPr>
            <a:xfrm>
              <a:off x="7986808" y="4845135"/>
              <a:ext cx="260431" cy="260431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0" name="Rectángulo 21"/>
          <p:cNvSpPr/>
          <p:nvPr/>
        </p:nvSpPr>
        <p:spPr>
          <a:xfrm>
            <a:off x="7300514" y="4174959"/>
            <a:ext cx="1537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latin typeface="Arial" pitchFamily="34" charset="0"/>
                <a:cs typeface="Arial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5590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3996952" y="2965645"/>
            <a:ext cx="5014753" cy="1492168"/>
            <a:chOff x="168862" y="1886718"/>
            <a:chExt cx="4597088" cy="1661400"/>
          </a:xfrm>
        </p:grpSpPr>
        <p:sp>
          <p:nvSpPr>
            <p:cNvPr id="15" name="Rectángulo 14"/>
            <p:cNvSpPr/>
            <p:nvPr/>
          </p:nvSpPr>
          <p:spPr>
            <a:xfrm>
              <a:off x="356942" y="1886718"/>
              <a:ext cx="4220930" cy="3069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s-C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68862" y="3239704"/>
              <a:ext cx="4597088" cy="308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0" y="188640"/>
            <a:ext cx="3779912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5" name="34 CuadroTexto"/>
          <p:cNvSpPr txBox="1"/>
          <p:nvPr/>
        </p:nvSpPr>
        <p:spPr>
          <a:xfrm>
            <a:off x="251520" y="18864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CAPACITACIÓN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35 Grupo"/>
          <p:cNvGrpSpPr/>
          <p:nvPr/>
        </p:nvGrpSpPr>
        <p:grpSpPr>
          <a:xfrm flipH="1">
            <a:off x="-2553735" y="3319891"/>
            <a:ext cx="5760640" cy="260431"/>
            <a:chOff x="5192498" y="4653136"/>
            <a:chExt cx="5904656" cy="260431"/>
          </a:xfrm>
        </p:grpSpPr>
        <p:sp>
          <p:nvSpPr>
            <p:cNvPr id="37" name="36 Rectángulo"/>
            <p:cNvSpPr/>
            <p:nvPr/>
          </p:nvSpPr>
          <p:spPr>
            <a:xfrm>
              <a:off x="5322714" y="4761954"/>
              <a:ext cx="577444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8" name="37 Elipse"/>
            <p:cNvSpPr/>
            <p:nvPr/>
          </p:nvSpPr>
          <p:spPr>
            <a:xfrm>
              <a:off x="5234074" y="4696174"/>
              <a:ext cx="177280" cy="17728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38 Elipse"/>
            <p:cNvSpPr/>
            <p:nvPr/>
          </p:nvSpPr>
          <p:spPr>
            <a:xfrm>
              <a:off x="5192498" y="4653136"/>
              <a:ext cx="260431" cy="260431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63" y="2743083"/>
            <a:ext cx="2363737" cy="4735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2469" y="2118224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LOGROS</a:t>
            </a:r>
            <a:endParaRPr lang="es-C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Forma libre"/>
          <p:cNvSpPr/>
          <p:nvPr/>
        </p:nvSpPr>
        <p:spPr>
          <a:xfrm flipH="1">
            <a:off x="4283968" y="836712"/>
            <a:ext cx="4392488" cy="519606"/>
          </a:xfrm>
          <a:custGeom>
            <a:avLst/>
            <a:gdLst>
              <a:gd name="connsiteX0" fmla="*/ 0 w 4693920"/>
              <a:gd name="connsiteY0" fmla="*/ 73152 h 731520"/>
              <a:gd name="connsiteX1" fmla="*/ 73152 w 4693920"/>
              <a:gd name="connsiteY1" fmla="*/ 0 h 731520"/>
              <a:gd name="connsiteX2" fmla="*/ 4620768 w 4693920"/>
              <a:gd name="connsiteY2" fmla="*/ 0 h 731520"/>
              <a:gd name="connsiteX3" fmla="*/ 4693920 w 4693920"/>
              <a:gd name="connsiteY3" fmla="*/ 73152 h 731520"/>
              <a:gd name="connsiteX4" fmla="*/ 4693920 w 4693920"/>
              <a:gd name="connsiteY4" fmla="*/ 658368 h 731520"/>
              <a:gd name="connsiteX5" fmla="*/ 4620768 w 4693920"/>
              <a:gd name="connsiteY5" fmla="*/ 731520 h 731520"/>
              <a:gd name="connsiteX6" fmla="*/ 73152 w 4693920"/>
              <a:gd name="connsiteY6" fmla="*/ 731520 h 731520"/>
              <a:gd name="connsiteX7" fmla="*/ 0 w 4693920"/>
              <a:gd name="connsiteY7" fmla="*/ 658368 h 731520"/>
              <a:gd name="connsiteX8" fmla="*/ 0 w 4693920"/>
              <a:gd name="connsiteY8" fmla="*/ 7315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15" tIns="55715" rIns="887819" bIns="55715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900" kern="1200"/>
          </a:p>
        </p:txBody>
      </p:sp>
      <p:sp>
        <p:nvSpPr>
          <p:cNvPr id="8" name="7 Forma libre"/>
          <p:cNvSpPr/>
          <p:nvPr/>
        </p:nvSpPr>
        <p:spPr>
          <a:xfrm flipH="1">
            <a:off x="4073740" y="1626985"/>
            <a:ext cx="4170668" cy="574075"/>
          </a:xfrm>
          <a:custGeom>
            <a:avLst/>
            <a:gdLst>
              <a:gd name="connsiteX0" fmla="*/ 0 w 4693920"/>
              <a:gd name="connsiteY0" fmla="*/ 73152 h 731520"/>
              <a:gd name="connsiteX1" fmla="*/ 73152 w 4693920"/>
              <a:gd name="connsiteY1" fmla="*/ 0 h 731520"/>
              <a:gd name="connsiteX2" fmla="*/ 4620768 w 4693920"/>
              <a:gd name="connsiteY2" fmla="*/ 0 h 731520"/>
              <a:gd name="connsiteX3" fmla="*/ 4693920 w 4693920"/>
              <a:gd name="connsiteY3" fmla="*/ 73152 h 731520"/>
              <a:gd name="connsiteX4" fmla="*/ 4693920 w 4693920"/>
              <a:gd name="connsiteY4" fmla="*/ 658368 h 731520"/>
              <a:gd name="connsiteX5" fmla="*/ 4620768 w 4693920"/>
              <a:gd name="connsiteY5" fmla="*/ 731520 h 731520"/>
              <a:gd name="connsiteX6" fmla="*/ 73152 w 4693920"/>
              <a:gd name="connsiteY6" fmla="*/ 731520 h 731520"/>
              <a:gd name="connsiteX7" fmla="*/ 0 w 4693920"/>
              <a:gd name="connsiteY7" fmla="*/ 658368 h 731520"/>
              <a:gd name="connsiteX8" fmla="*/ 0 w 4693920"/>
              <a:gd name="connsiteY8" fmla="*/ 7315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15" tIns="55715" rIns="881723" bIns="55716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900" kern="1200"/>
          </a:p>
        </p:txBody>
      </p:sp>
      <p:sp>
        <p:nvSpPr>
          <p:cNvPr id="9" name="8 Forma libre"/>
          <p:cNvSpPr/>
          <p:nvPr/>
        </p:nvSpPr>
        <p:spPr>
          <a:xfrm flipH="1">
            <a:off x="3723221" y="2410612"/>
            <a:ext cx="4305163" cy="639204"/>
          </a:xfrm>
          <a:custGeom>
            <a:avLst/>
            <a:gdLst>
              <a:gd name="connsiteX0" fmla="*/ 0 w 4693920"/>
              <a:gd name="connsiteY0" fmla="*/ 73152 h 731520"/>
              <a:gd name="connsiteX1" fmla="*/ 73152 w 4693920"/>
              <a:gd name="connsiteY1" fmla="*/ 0 h 731520"/>
              <a:gd name="connsiteX2" fmla="*/ 4620768 w 4693920"/>
              <a:gd name="connsiteY2" fmla="*/ 0 h 731520"/>
              <a:gd name="connsiteX3" fmla="*/ 4693920 w 4693920"/>
              <a:gd name="connsiteY3" fmla="*/ 73152 h 731520"/>
              <a:gd name="connsiteX4" fmla="*/ 4693920 w 4693920"/>
              <a:gd name="connsiteY4" fmla="*/ 658368 h 731520"/>
              <a:gd name="connsiteX5" fmla="*/ 4620768 w 4693920"/>
              <a:gd name="connsiteY5" fmla="*/ 731520 h 731520"/>
              <a:gd name="connsiteX6" fmla="*/ 73152 w 4693920"/>
              <a:gd name="connsiteY6" fmla="*/ 731520 h 731520"/>
              <a:gd name="connsiteX7" fmla="*/ 0 w 4693920"/>
              <a:gd name="connsiteY7" fmla="*/ 658368 h 731520"/>
              <a:gd name="connsiteX8" fmla="*/ 0 w 4693920"/>
              <a:gd name="connsiteY8" fmla="*/ 7315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15" tIns="55715" rIns="881723" bIns="55716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900" kern="1200"/>
          </a:p>
        </p:txBody>
      </p:sp>
      <p:sp>
        <p:nvSpPr>
          <p:cNvPr id="10" name="9 Forma libre"/>
          <p:cNvSpPr/>
          <p:nvPr/>
        </p:nvSpPr>
        <p:spPr>
          <a:xfrm flipH="1">
            <a:off x="3372702" y="3269434"/>
            <a:ext cx="4367650" cy="519606"/>
          </a:xfrm>
          <a:custGeom>
            <a:avLst/>
            <a:gdLst>
              <a:gd name="connsiteX0" fmla="*/ 0 w 4693920"/>
              <a:gd name="connsiteY0" fmla="*/ 73152 h 731520"/>
              <a:gd name="connsiteX1" fmla="*/ 73152 w 4693920"/>
              <a:gd name="connsiteY1" fmla="*/ 0 h 731520"/>
              <a:gd name="connsiteX2" fmla="*/ 4620768 w 4693920"/>
              <a:gd name="connsiteY2" fmla="*/ 0 h 731520"/>
              <a:gd name="connsiteX3" fmla="*/ 4693920 w 4693920"/>
              <a:gd name="connsiteY3" fmla="*/ 73152 h 731520"/>
              <a:gd name="connsiteX4" fmla="*/ 4693920 w 4693920"/>
              <a:gd name="connsiteY4" fmla="*/ 658368 h 731520"/>
              <a:gd name="connsiteX5" fmla="*/ 4620768 w 4693920"/>
              <a:gd name="connsiteY5" fmla="*/ 731520 h 731520"/>
              <a:gd name="connsiteX6" fmla="*/ 73152 w 4693920"/>
              <a:gd name="connsiteY6" fmla="*/ 731520 h 731520"/>
              <a:gd name="connsiteX7" fmla="*/ 0 w 4693920"/>
              <a:gd name="connsiteY7" fmla="*/ 658368 h 731520"/>
              <a:gd name="connsiteX8" fmla="*/ 0 w 4693920"/>
              <a:gd name="connsiteY8" fmla="*/ 7315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15" tIns="55715" rIns="881723" bIns="55716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900" kern="1200"/>
          </a:p>
        </p:txBody>
      </p:sp>
      <p:sp>
        <p:nvSpPr>
          <p:cNvPr id="11" name="10 Forma libre"/>
          <p:cNvSpPr/>
          <p:nvPr/>
        </p:nvSpPr>
        <p:spPr>
          <a:xfrm flipH="1">
            <a:off x="3022182" y="3981802"/>
            <a:ext cx="4574154" cy="519606"/>
          </a:xfrm>
          <a:custGeom>
            <a:avLst/>
            <a:gdLst>
              <a:gd name="connsiteX0" fmla="*/ 0 w 4693920"/>
              <a:gd name="connsiteY0" fmla="*/ 73152 h 731520"/>
              <a:gd name="connsiteX1" fmla="*/ 73152 w 4693920"/>
              <a:gd name="connsiteY1" fmla="*/ 0 h 731520"/>
              <a:gd name="connsiteX2" fmla="*/ 4620768 w 4693920"/>
              <a:gd name="connsiteY2" fmla="*/ 0 h 731520"/>
              <a:gd name="connsiteX3" fmla="*/ 4693920 w 4693920"/>
              <a:gd name="connsiteY3" fmla="*/ 73152 h 731520"/>
              <a:gd name="connsiteX4" fmla="*/ 4693920 w 4693920"/>
              <a:gd name="connsiteY4" fmla="*/ 658368 h 731520"/>
              <a:gd name="connsiteX5" fmla="*/ 4620768 w 4693920"/>
              <a:gd name="connsiteY5" fmla="*/ 731520 h 731520"/>
              <a:gd name="connsiteX6" fmla="*/ 73152 w 4693920"/>
              <a:gd name="connsiteY6" fmla="*/ 731520 h 731520"/>
              <a:gd name="connsiteX7" fmla="*/ 0 w 4693920"/>
              <a:gd name="connsiteY7" fmla="*/ 658368 h 731520"/>
              <a:gd name="connsiteX8" fmla="*/ 0 w 4693920"/>
              <a:gd name="connsiteY8" fmla="*/ 7315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15" tIns="55715" rIns="881723" bIns="55716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900" kern="1200"/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700" kern="1200"/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700" kern="1200"/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700" kern="1200"/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700" kern="1200"/>
          </a:p>
        </p:txBody>
      </p:sp>
      <p:sp>
        <p:nvSpPr>
          <p:cNvPr id="12" name="11 Forma libre"/>
          <p:cNvSpPr/>
          <p:nvPr/>
        </p:nvSpPr>
        <p:spPr>
          <a:xfrm flipH="1">
            <a:off x="4424265" y="1382750"/>
            <a:ext cx="264986" cy="264986"/>
          </a:xfrm>
          <a:custGeom>
            <a:avLst/>
            <a:gdLst>
              <a:gd name="connsiteX0" fmla="*/ 0 w 475488"/>
              <a:gd name="connsiteY0" fmla="*/ 261518 h 475488"/>
              <a:gd name="connsiteX1" fmla="*/ 106985 w 475488"/>
              <a:gd name="connsiteY1" fmla="*/ 261518 h 475488"/>
              <a:gd name="connsiteX2" fmla="*/ 106985 w 475488"/>
              <a:gd name="connsiteY2" fmla="*/ 0 h 475488"/>
              <a:gd name="connsiteX3" fmla="*/ 368503 w 475488"/>
              <a:gd name="connsiteY3" fmla="*/ 0 h 475488"/>
              <a:gd name="connsiteX4" fmla="*/ 368503 w 475488"/>
              <a:gd name="connsiteY4" fmla="*/ 261518 h 475488"/>
              <a:gd name="connsiteX5" fmla="*/ 475488 w 475488"/>
              <a:gd name="connsiteY5" fmla="*/ 261518 h 475488"/>
              <a:gd name="connsiteX6" fmla="*/ 237744 w 475488"/>
              <a:gd name="connsiteY6" fmla="*/ 475488 h 475488"/>
              <a:gd name="connsiteX7" fmla="*/ 0 w 475488"/>
              <a:gd name="connsiteY7" fmla="*/ 261518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488" h="475488">
                <a:moveTo>
                  <a:pt x="0" y="261518"/>
                </a:moveTo>
                <a:lnTo>
                  <a:pt x="106985" y="261518"/>
                </a:lnTo>
                <a:lnTo>
                  <a:pt x="106985" y="0"/>
                </a:lnTo>
                <a:lnTo>
                  <a:pt x="368503" y="0"/>
                </a:lnTo>
                <a:lnTo>
                  <a:pt x="368503" y="261518"/>
                </a:lnTo>
                <a:lnTo>
                  <a:pt x="475488" y="261518"/>
                </a:lnTo>
                <a:lnTo>
                  <a:pt x="237744" y="475488"/>
                </a:lnTo>
                <a:lnTo>
                  <a:pt x="0" y="26151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655" tIns="26670" rIns="133655" bIns="144353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100" kern="1200"/>
          </a:p>
        </p:txBody>
      </p:sp>
      <p:sp>
        <p:nvSpPr>
          <p:cNvPr id="13" name="12 Forma libre"/>
          <p:cNvSpPr/>
          <p:nvPr/>
        </p:nvSpPr>
        <p:spPr>
          <a:xfrm flipH="1">
            <a:off x="4073745" y="2215870"/>
            <a:ext cx="264337" cy="233782"/>
          </a:xfrm>
          <a:custGeom>
            <a:avLst/>
            <a:gdLst>
              <a:gd name="connsiteX0" fmla="*/ 0 w 475488"/>
              <a:gd name="connsiteY0" fmla="*/ 261518 h 475488"/>
              <a:gd name="connsiteX1" fmla="*/ 106985 w 475488"/>
              <a:gd name="connsiteY1" fmla="*/ 261518 h 475488"/>
              <a:gd name="connsiteX2" fmla="*/ 106985 w 475488"/>
              <a:gd name="connsiteY2" fmla="*/ 0 h 475488"/>
              <a:gd name="connsiteX3" fmla="*/ 368503 w 475488"/>
              <a:gd name="connsiteY3" fmla="*/ 0 h 475488"/>
              <a:gd name="connsiteX4" fmla="*/ 368503 w 475488"/>
              <a:gd name="connsiteY4" fmla="*/ 261518 h 475488"/>
              <a:gd name="connsiteX5" fmla="*/ 475488 w 475488"/>
              <a:gd name="connsiteY5" fmla="*/ 261518 h 475488"/>
              <a:gd name="connsiteX6" fmla="*/ 237744 w 475488"/>
              <a:gd name="connsiteY6" fmla="*/ 475488 h 475488"/>
              <a:gd name="connsiteX7" fmla="*/ 0 w 475488"/>
              <a:gd name="connsiteY7" fmla="*/ 261518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488" h="475488">
                <a:moveTo>
                  <a:pt x="0" y="261518"/>
                </a:moveTo>
                <a:lnTo>
                  <a:pt x="106985" y="261518"/>
                </a:lnTo>
                <a:lnTo>
                  <a:pt x="106985" y="0"/>
                </a:lnTo>
                <a:lnTo>
                  <a:pt x="368503" y="0"/>
                </a:lnTo>
                <a:lnTo>
                  <a:pt x="368503" y="261518"/>
                </a:lnTo>
                <a:lnTo>
                  <a:pt x="475488" y="261518"/>
                </a:lnTo>
                <a:lnTo>
                  <a:pt x="237744" y="475488"/>
                </a:lnTo>
                <a:lnTo>
                  <a:pt x="0" y="26151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655" tIns="26670" rIns="133655" bIns="144353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100" kern="1200"/>
          </a:p>
        </p:txBody>
      </p:sp>
      <p:sp>
        <p:nvSpPr>
          <p:cNvPr id="14" name="13 Forma libre"/>
          <p:cNvSpPr/>
          <p:nvPr/>
        </p:nvSpPr>
        <p:spPr>
          <a:xfrm flipH="1">
            <a:off x="3723225" y="3047382"/>
            <a:ext cx="220764" cy="220764"/>
          </a:xfrm>
          <a:custGeom>
            <a:avLst/>
            <a:gdLst>
              <a:gd name="connsiteX0" fmla="*/ 0 w 475488"/>
              <a:gd name="connsiteY0" fmla="*/ 261518 h 475488"/>
              <a:gd name="connsiteX1" fmla="*/ 106985 w 475488"/>
              <a:gd name="connsiteY1" fmla="*/ 261518 h 475488"/>
              <a:gd name="connsiteX2" fmla="*/ 106985 w 475488"/>
              <a:gd name="connsiteY2" fmla="*/ 0 h 475488"/>
              <a:gd name="connsiteX3" fmla="*/ 368503 w 475488"/>
              <a:gd name="connsiteY3" fmla="*/ 0 h 475488"/>
              <a:gd name="connsiteX4" fmla="*/ 368503 w 475488"/>
              <a:gd name="connsiteY4" fmla="*/ 261518 h 475488"/>
              <a:gd name="connsiteX5" fmla="*/ 475488 w 475488"/>
              <a:gd name="connsiteY5" fmla="*/ 261518 h 475488"/>
              <a:gd name="connsiteX6" fmla="*/ 237744 w 475488"/>
              <a:gd name="connsiteY6" fmla="*/ 475488 h 475488"/>
              <a:gd name="connsiteX7" fmla="*/ 0 w 475488"/>
              <a:gd name="connsiteY7" fmla="*/ 261518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488" h="475488">
                <a:moveTo>
                  <a:pt x="0" y="261518"/>
                </a:moveTo>
                <a:lnTo>
                  <a:pt x="106985" y="261518"/>
                </a:lnTo>
                <a:lnTo>
                  <a:pt x="106985" y="0"/>
                </a:lnTo>
                <a:lnTo>
                  <a:pt x="368503" y="0"/>
                </a:lnTo>
                <a:lnTo>
                  <a:pt x="368503" y="261518"/>
                </a:lnTo>
                <a:lnTo>
                  <a:pt x="475488" y="261518"/>
                </a:lnTo>
                <a:lnTo>
                  <a:pt x="237744" y="475488"/>
                </a:lnTo>
                <a:lnTo>
                  <a:pt x="0" y="26151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655" tIns="26670" rIns="133655" bIns="144353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100" kern="1200"/>
          </a:p>
        </p:txBody>
      </p:sp>
      <p:sp>
        <p:nvSpPr>
          <p:cNvPr id="25" name="24 Forma libre"/>
          <p:cNvSpPr/>
          <p:nvPr/>
        </p:nvSpPr>
        <p:spPr>
          <a:xfrm flipH="1">
            <a:off x="2671014" y="4735190"/>
            <a:ext cx="4709298" cy="519606"/>
          </a:xfrm>
          <a:custGeom>
            <a:avLst/>
            <a:gdLst>
              <a:gd name="connsiteX0" fmla="*/ 0 w 4693920"/>
              <a:gd name="connsiteY0" fmla="*/ 73152 h 731520"/>
              <a:gd name="connsiteX1" fmla="*/ 73152 w 4693920"/>
              <a:gd name="connsiteY1" fmla="*/ 0 h 731520"/>
              <a:gd name="connsiteX2" fmla="*/ 4620768 w 4693920"/>
              <a:gd name="connsiteY2" fmla="*/ 0 h 731520"/>
              <a:gd name="connsiteX3" fmla="*/ 4693920 w 4693920"/>
              <a:gd name="connsiteY3" fmla="*/ 73152 h 731520"/>
              <a:gd name="connsiteX4" fmla="*/ 4693920 w 4693920"/>
              <a:gd name="connsiteY4" fmla="*/ 658368 h 731520"/>
              <a:gd name="connsiteX5" fmla="*/ 4620768 w 4693920"/>
              <a:gd name="connsiteY5" fmla="*/ 731520 h 731520"/>
              <a:gd name="connsiteX6" fmla="*/ 73152 w 4693920"/>
              <a:gd name="connsiteY6" fmla="*/ 731520 h 731520"/>
              <a:gd name="connsiteX7" fmla="*/ 0 w 4693920"/>
              <a:gd name="connsiteY7" fmla="*/ 658368 h 731520"/>
              <a:gd name="connsiteX8" fmla="*/ 0 w 4693920"/>
              <a:gd name="connsiteY8" fmla="*/ 73152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731520">
                <a:moveTo>
                  <a:pt x="0" y="73152"/>
                </a:moveTo>
                <a:cubicBezTo>
                  <a:pt x="0" y="32751"/>
                  <a:pt x="32751" y="0"/>
                  <a:pt x="73152" y="0"/>
                </a:cubicBezTo>
                <a:lnTo>
                  <a:pt x="4620768" y="0"/>
                </a:lnTo>
                <a:cubicBezTo>
                  <a:pt x="4661169" y="0"/>
                  <a:pt x="4693920" y="32751"/>
                  <a:pt x="4693920" y="73152"/>
                </a:cubicBezTo>
                <a:lnTo>
                  <a:pt x="4693920" y="658368"/>
                </a:lnTo>
                <a:cubicBezTo>
                  <a:pt x="4693920" y="698769"/>
                  <a:pt x="4661169" y="731520"/>
                  <a:pt x="4620768" y="731520"/>
                </a:cubicBezTo>
                <a:lnTo>
                  <a:pt x="73152" y="731520"/>
                </a:lnTo>
                <a:cubicBezTo>
                  <a:pt x="32751" y="731520"/>
                  <a:pt x="0" y="698769"/>
                  <a:pt x="0" y="658368"/>
                </a:cubicBezTo>
                <a:lnTo>
                  <a:pt x="0" y="7315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15" tIns="55715" rIns="881723" bIns="55716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900" kern="1200"/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700" kern="1200"/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700" kern="1200"/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700" kern="1200"/>
          </a:p>
          <a:p>
            <a:pPr marL="57150" lvl="1" indent="-57150" algn="l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700" kern="1200"/>
          </a:p>
        </p:txBody>
      </p:sp>
      <p:sp>
        <p:nvSpPr>
          <p:cNvPr id="18" name="17 Rectángulo"/>
          <p:cNvSpPr/>
          <p:nvPr/>
        </p:nvSpPr>
        <p:spPr>
          <a:xfrm>
            <a:off x="4499992" y="85953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200" dirty="0" smtClean="0">
                <a:cs typeface="Arial" panose="020B0604020202020204" pitchFamily="34" charset="0"/>
              </a:rPr>
              <a:t>Reconocimiento internacional </a:t>
            </a:r>
            <a:r>
              <a:rPr lang="es-CO" sz="1200" dirty="0">
                <a:cs typeface="Arial" panose="020B0604020202020204" pitchFamily="34" charset="0"/>
              </a:rPr>
              <a:t>como uno </a:t>
            </a:r>
            <a:r>
              <a:rPr lang="es-CO" sz="1200" dirty="0" smtClean="0">
                <a:cs typeface="Arial" panose="020B0604020202020204" pitchFamily="34" charset="0"/>
              </a:rPr>
              <a:t>de los </a:t>
            </a:r>
            <a:r>
              <a:rPr lang="es-CO" sz="1200" dirty="0">
                <a:cs typeface="Arial" panose="020B0604020202020204" pitchFamily="34" charset="0"/>
              </a:rPr>
              <a:t>mejores c</a:t>
            </a:r>
            <a:r>
              <a:rPr lang="es-CO" sz="1200" dirty="0" smtClean="0">
                <a:cs typeface="Arial" panose="020B0604020202020204" pitchFamily="34" charset="0"/>
              </a:rPr>
              <a:t>entros de estudios de ciencias </a:t>
            </a:r>
            <a:r>
              <a:rPr lang="es-CO" sz="1200" dirty="0">
                <a:cs typeface="Arial" panose="020B0604020202020204" pitchFamily="34" charset="0"/>
              </a:rPr>
              <a:t>a</a:t>
            </a:r>
            <a:r>
              <a:rPr lang="es-CO" sz="1200" dirty="0" smtClean="0">
                <a:cs typeface="Arial" panose="020B0604020202020204" pitchFamily="34" charset="0"/>
              </a:rPr>
              <a:t>eronáuticas de Latinoamérica.</a:t>
            </a:r>
            <a:endParaRPr lang="es-CO" sz="1200" dirty="0"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067944" y="1628800"/>
            <a:ext cx="42484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100" dirty="0" smtClean="0">
                <a:cs typeface="Arial" panose="020B0604020202020204" pitchFamily="34" charset="0"/>
              </a:rPr>
              <a:t>Finalización de presentación </a:t>
            </a:r>
            <a:r>
              <a:rPr lang="es-CO" sz="1100" dirty="0">
                <a:cs typeface="Arial" panose="020B0604020202020204" pitchFamily="34" charset="0"/>
              </a:rPr>
              <a:t>de documentos ante el MEN para optar al reconocimiento como IES de acuerdo con </a:t>
            </a:r>
            <a:r>
              <a:rPr lang="es-CO" sz="1100" dirty="0" smtClean="0">
                <a:cs typeface="Arial" panose="020B0604020202020204" pitchFamily="34" charset="0"/>
              </a:rPr>
              <a:t>el artículo </a:t>
            </a:r>
            <a:r>
              <a:rPr lang="es-CO" sz="1100" dirty="0">
                <a:cs typeface="Arial" panose="020B0604020202020204" pitchFamily="34" charset="0"/>
              </a:rPr>
              <a:t>57 de la Ley 105 y el Plan Nacional de Desarrollo.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779911" y="2449652"/>
            <a:ext cx="43204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100" dirty="0">
                <a:cs typeface="Arial" panose="020B0604020202020204" pitchFamily="34" charset="0"/>
              </a:rPr>
              <a:t>Cuerpo docente de </a:t>
            </a:r>
            <a:r>
              <a:rPr lang="es-CO" sz="1100" dirty="0" smtClean="0">
                <a:cs typeface="Arial" panose="020B0604020202020204" pitchFamily="34" charset="0"/>
              </a:rPr>
              <a:t>alta </a:t>
            </a:r>
            <a:r>
              <a:rPr lang="es-CO" sz="1100" dirty="0">
                <a:cs typeface="Arial" panose="020B0604020202020204" pitchFamily="34" charset="0"/>
              </a:rPr>
              <a:t>f</a:t>
            </a:r>
            <a:r>
              <a:rPr lang="es-CO" sz="1100" dirty="0" smtClean="0">
                <a:cs typeface="Arial" panose="020B0604020202020204" pitchFamily="34" charset="0"/>
              </a:rPr>
              <a:t>ormación </a:t>
            </a:r>
            <a:r>
              <a:rPr lang="es-CO" sz="1100" dirty="0">
                <a:cs typeface="Arial" panose="020B0604020202020204" pitchFamily="34" charset="0"/>
              </a:rPr>
              <a:t>y </a:t>
            </a:r>
            <a:r>
              <a:rPr lang="es-CO" sz="1100" dirty="0" smtClean="0">
                <a:cs typeface="Arial" panose="020B0604020202020204" pitchFamily="34" charset="0"/>
              </a:rPr>
              <a:t>cualificación </a:t>
            </a:r>
            <a:r>
              <a:rPr lang="es-CO" sz="1100" dirty="0">
                <a:cs typeface="Arial" panose="020B0604020202020204" pitchFamily="34" charset="0"/>
              </a:rPr>
              <a:t>específica en las áreas </a:t>
            </a:r>
            <a:r>
              <a:rPr lang="es-CO" sz="1100" dirty="0" smtClean="0">
                <a:cs typeface="Arial" panose="020B0604020202020204" pitchFamily="34" charset="0"/>
              </a:rPr>
              <a:t>operacionales</a:t>
            </a:r>
            <a:r>
              <a:rPr lang="es-CO" sz="1100" dirty="0">
                <a:cs typeface="Arial" panose="020B0604020202020204" pitchFamily="34" charset="0"/>
              </a:rPr>
              <a:t> </a:t>
            </a:r>
            <a:r>
              <a:rPr lang="es-CO" sz="1100" dirty="0" smtClean="0">
                <a:cs typeface="Arial" panose="020B0604020202020204" pitchFamily="34" charset="0"/>
              </a:rPr>
              <a:t>y </a:t>
            </a:r>
            <a:r>
              <a:rPr lang="es-CO" sz="1100" dirty="0">
                <a:cs typeface="Arial" panose="020B0604020202020204" pitchFamily="34" charset="0"/>
              </a:rPr>
              <a:t>que apoya </a:t>
            </a:r>
            <a:r>
              <a:rPr lang="es-CO" sz="1100" dirty="0" smtClean="0">
                <a:cs typeface="Arial" panose="020B0604020202020204" pitchFamily="34" charset="0"/>
              </a:rPr>
              <a:t>en el plan de </a:t>
            </a:r>
            <a:r>
              <a:rPr lang="es-CO" sz="1100" dirty="0">
                <a:cs typeface="Arial" panose="020B0604020202020204" pitchFamily="34" charset="0"/>
              </a:rPr>
              <a:t>expertos a la OACI en </a:t>
            </a:r>
            <a:r>
              <a:rPr lang="es-CO" sz="1100" dirty="0" smtClean="0">
                <a:cs typeface="Arial" panose="020B0604020202020204" pitchFamily="34" charset="0"/>
              </a:rPr>
              <a:t>los</a:t>
            </a:r>
          </a:p>
          <a:p>
            <a:pPr lvl="0"/>
            <a:r>
              <a:rPr lang="es-CO" sz="1100" dirty="0" smtClean="0">
                <a:cs typeface="Arial" panose="020B0604020202020204" pitchFamily="34" charset="0"/>
              </a:rPr>
              <a:t>programas </a:t>
            </a:r>
            <a:r>
              <a:rPr lang="es-CO" sz="1100" dirty="0">
                <a:cs typeface="Arial" panose="020B0604020202020204" pitchFamily="34" charset="0"/>
              </a:rPr>
              <a:t>de formación dictados en otros países.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351683" y="3304403"/>
            <a:ext cx="4532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200" dirty="0">
                <a:solidFill>
                  <a:schemeClr val="bg1"/>
                </a:solidFill>
                <a:cs typeface="Arial" panose="020B0604020202020204" pitchFamily="34" charset="0"/>
              </a:rPr>
              <a:t>Reconocimiento de la OACI al CEA como miembro asociado del programa Trainair </a:t>
            </a:r>
            <a:r>
              <a:rPr lang="es-CO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Plus.</a:t>
            </a:r>
            <a:endParaRPr lang="es-CO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131840" y="40107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1200" dirty="0">
                <a:solidFill>
                  <a:schemeClr val="bg1"/>
                </a:solidFill>
                <a:cs typeface="Arial" panose="020B0604020202020204" pitchFamily="34" charset="0"/>
              </a:rPr>
              <a:t>Tecnología de última generación para </a:t>
            </a:r>
            <a:r>
              <a:rPr lang="es-CO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Controlador </a:t>
            </a:r>
            <a:r>
              <a:rPr lang="es-CO" sz="1200" dirty="0">
                <a:solidFill>
                  <a:schemeClr val="bg1"/>
                </a:solidFill>
                <a:cs typeface="Arial" panose="020B0604020202020204" pitchFamily="34" charset="0"/>
              </a:rPr>
              <a:t>de Tránsito </a:t>
            </a:r>
            <a:r>
              <a:rPr lang="es-CO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Aéreo </a:t>
            </a:r>
            <a:r>
              <a:rPr lang="es-CO" sz="1200" dirty="0">
                <a:solidFill>
                  <a:schemeClr val="bg1"/>
                </a:solidFill>
                <a:cs typeface="Arial" panose="020B0604020202020204" pitchFamily="34" charset="0"/>
              </a:rPr>
              <a:t>(Simulador Thales 360°</a:t>
            </a:r>
            <a:r>
              <a:rPr lang="es-CO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).</a:t>
            </a:r>
            <a:endParaRPr lang="es-CO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31 Forma libre"/>
          <p:cNvSpPr/>
          <p:nvPr/>
        </p:nvSpPr>
        <p:spPr>
          <a:xfrm flipH="1">
            <a:off x="3436989" y="3789040"/>
            <a:ext cx="264337" cy="233782"/>
          </a:xfrm>
          <a:custGeom>
            <a:avLst/>
            <a:gdLst>
              <a:gd name="connsiteX0" fmla="*/ 0 w 475488"/>
              <a:gd name="connsiteY0" fmla="*/ 261518 h 475488"/>
              <a:gd name="connsiteX1" fmla="*/ 106985 w 475488"/>
              <a:gd name="connsiteY1" fmla="*/ 261518 h 475488"/>
              <a:gd name="connsiteX2" fmla="*/ 106985 w 475488"/>
              <a:gd name="connsiteY2" fmla="*/ 0 h 475488"/>
              <a:gd name="connsiteX3" fmla="*/ 368503 w 475488"/>
              <a:gd name="connsiteY3" fmla="*/ 0 h 475488"/>
              <a:gd name="connsiteX4" fmla="*/ 368503 w 475488"/>
              <a:gd name="connsiteY4" fmla="*/ 261518 h 475488"/>
              <a:gd name="connsiteX5" fmla="*/ 475488 w 475488"/>
              <a:gd name="connsiteY5" fmla="*/ 261518 h 475488"/>
              <a:gd name="connsiteX6" fmla="*/ 237744 w 475488"/>
              <a:gd name="connsiteY6" fmla="*/ 475488 h 475488"/>
              <a:gd name="connsiteX7" fmla="*/ 0 w 475488"/>
              <a:gd name="connsiteY7" fmla="*/ 261518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488" h="475488">
                <a:moveTo>
                  <a:pt x="0" y="261518"/>
                </a:moveTo>
                <a:lnTo>
                  <a:pt x="106985" y="261518"/>
                </a:lnTo>
                <a:lnTo>
                  <a:pt x="106985" y="0"/>
                </a:lnTo>
                <a:lnTo>
                  <a:pt x="368503" y="0"/>
                </a:lnTo>
                <a:lnTo>
                  <a:pt x="368503" y="261518"/>
                </a:lnTo>
                <a:lnTo>
                  <a:pt x="475488" y="261518"/>
                </a:lnTo>
                <a:lnTo>
                  <a:pt x="237744" y="475488"/>
                </a:lnTo>
                <a:lnTo>
                  <a:pt x="0" y="261518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655" tIns="26670" rIns="133655" bIns="144353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100" kern="1200"/>
          </a:p>
        </p:txBody>
      </p:sp>
      <p:sp>
        <p:nvSpPr>
          <p:cNvPr id="33" name="32 Forma libre"/>
          <p:cNvSpPr/>
          <p:nvPr/>
        </p:nvSpPr>
        <p:spPr>
          <a:xfrm flipH="1">
            <a:off x="3108365" y="4501408"/>
            <a:ext cx="264337" cy="233782"/>
          </a:xfrm>
          <a:custGeom>
            <a:avLst/>
            <a:gdLst>
              <a:gd name="connsiteX0" fmla="*/ 0 w 475488"/>
              <a:gd name="connsiteY0" fmla="*/ 261518 h 475488"/>
              <a:gd name="connsiteX1" fmla="*/ 106985 w 475488"/>
              <a:gd name="connsiteY1" fmla="*/ 261518 h 475488"/>
              <a:gd name="connsiteX2" fmla="*/ 106985 w 475488"/>
              <a:gd name="connsiteY2" fmla="*/ 0 h 475488"/>
              <a:gd name="connsiteX3" fmla="*/ 368503 w 475488"/>
              <a:gd name="connsiteY3" fmla="*/ 0 h 475488"/>
              <a:gd name="connsiteX4" fmla="*/ 368503 w 475488"/>
              <a:gd name="connsiteY4" fmla="*/ 261518 h 475488"/>
              <a:gd name="connsiteX5" fmla="*/ 475488 w 475488"/>
              <a:gd name="connsiteY5" fmla="*/ 261518 h 475488"/>
              <a:gd name="connsiteX6" fmla="*/ 237744 w 475488"/>
              <a:gd name="connsiteY6" fmla="*/ 475488 h 475488"/>
              <a:gd name="connsiteX7" fmla="*/ 0 w 475488"/>
              <a:gd name="connsiteY7" fmla="*/ 261518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488" h="475488">
                <a:moveTo>
                  <a:pt x="0" y="261518"/>
                </a:moveTo>
                <a:lnTo>
                  <a:pt x="106985" y="261518"/>
                </a:lnTo>
                <a:lnTo>
                  <a:pt x="106985" y="0"/>
                </a:lnTo>
                <a:lnTo>
                  <a:pt x="368503" y="0"/>
                </a:lnTo>
                <a:lnTo>
                  <a:pt x="368503" y="261518"/>
                </a:lnTo>
                <a:lnTo>
                  <a:pt x="475488" y="261518"/>
                </a:lnTo>
                <a:lnTo>
                  <a:pt x="237744" y="475488"/>
                </a:lnTo>
                <a:lnTo>
                  <a:pt x="0" y="261518"/>
                </a:lnTo>
                <a:close/>
              </a:path>
            </a:pathLst>
          </a:custGeom>
          <a:solidFill>
            <a:schemeClr val="accent4">
              <a:lumMod val="75000"/>
              <a:alpha val="90000"/>
            </a:schemeClr>
          </a:solidFill>
          <a:ln>
            <a:noFill/>
          </a:ln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655" tIns="26670" rIns="133655" bIns="144353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100" kern="1200"/>
          </a:p>
        </p:txBody>
      </p:sp>
      <p:sp>
        <p:nvSpPr>
          <p:cNvPr id="24" name="23 Rectángulo"/>
          <p:cNvSpPr/>
          <p:nvPr/>
        </p:nvSpPr>
        <p:spPr>
          <a:xfrm>
            <a:off x="2699792" y="4856493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200" dirty="0">
                <a:solidFill>
                  <a:schemeClr val="bg1"/>
                </a:solidFill>
                <a:cs typeface="Arial" panose="020B0604020202020204" pitchFamily="34" charset="0"/>
              </a:rPr>
              <a:t>Convenios </a:t>
            </a:r>
            <a:r>
              <a:rPr lang="es-CO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académicos </a:t>
            </a:r>
            <a:r>
              <a:rPr lang="es-CO" sz="1200" dirty="0">
                <a:solidFill>
                  <a:schemeClr val="bg1"/>
                </a:solidFill>
                <a:cs typeface="Arial" panose="020B0604020202020204" pitchFamily="34" charset="0"/>
              </a:rPr>
              <a:t>con </a:t>
            </a:r>
            <a:r>
              <a:rPr lang="es-CO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universidades </a:t>
            </a:r>
            <a:r>
              <a:rPr lang="es-CO" sz="1200" dirty="0">
                <a:solidFill>
                  <a:schemeClr val="bg1"/>
                </a:solidFill>
                <a:cs typeface="Arial" panose="020B0604020202020204" pitchFamily="34" charset="0"/>
              </a:rPr>
              <a:t>nacionales e i</a:t>
            </a:r>
            <a:r>
              <a:rPr lang="es-CO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nternacionales.</a:t>
            </a:r>
            <a:endParaRPr lang="es-CO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r="9780"/>
          <a:stretch/>
        </p:blipFill>
        <p:spPr>
          <a:xfrm>
            <a:off x="7785734" y="3918976"/>
            <a:ext cx="1368152" cy="189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73" y="0"/>
            <a:ext cx="796652" cy="796652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1" y="3958538"/>
            <a:ext cx="1809291" cy="137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89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3996952" y="2965645"/>
            <a:ext cx="5014753" cy="1492168"/>
            <a:chOff x="168862" y="1886718"/>
            <a:chExt cx="4597088" cy="1661400"/>
          </a:xfrm>
        </p:grpSpPr>
        <p:sp>
          <p:nvSpPr>
            <p:cNvPr id="15" name="Rectángulo 14"/>
            <p:cNvSpPr/>
            <p:nvPr/>
          </p:nvSpPr>
          <p:spPr>
            <a:xfrm>
              <a:off x="356942" y="1886718"/>
              <a:ext cx="4220930" cy="3069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s-C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68862" y="3239704"/>
              <a:ext cx="4597088" cy="308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0" y="188640"/>
            <a:ext cx="5385702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5" name="34 CuadroTexto"/>
          <p:cNvSpPr txBox="1"/>
          <p:nvPr/>
        </p:nvSpPr>
        <p:spPr>
          <a:xfrm>
            <a:off x="251520" y="18864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PUESTO DE MANDO UNIFICADO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-4069331" y="4465601"/>
            <a:ext cx="548120" cy="718620"/>
            <a:chOff x="2005131" y="1772816"/>
            <a:chExt cx="548120" cy="718620"/>
          </a:xfrm>
        </p:grpSpPr>
        <p:sp>
          <p:nvSpPr>
            <p:cNvPr id="20" name="19 Rectángulo redondeado"/>
            <p:cNvSpPr/>
            <p:nvPr/>
          </p:nvSpPr>
          <p:spPr>
            <a:xfrm>
              <a:off x="2005131" y="2139705"/>
              <a:ext cx="378271" cy="3517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67" t="16035" r="20437" b="19079"/>
            <a:stretch/>
          </p:blipFill>
          <p:spPr>
            <a:xfrm>
              <a:off x="2005131" y="1772816"/>
              <a:ext cx="548120" cy="694683"/>
            </a:xfrm>
            <a:prstGeom prst="rect">
              <a:avLst/>
            </a:prstGeom>
          </p:spPr>
        </p:pic>
      </p:grpSp>
      <p:sp>
        <p:nvSpPr>
          <p:cNvPr id="37" name="36 Forma libre"/>
          <p:cNvSpPr/>
          <p:nvPr/>
        </p:nvSpPr>
        <p:spPr>
          <a:xfrm>
            <a:off x="961144" y="922851"/>
            <a:ext cx="4333931" cy="505816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</p:txBody>
      </p:sp>
      <p:sp>
        <p:nvSpPr>
          <p:cNvPr id="42" name="41 Forma libre"/>
          <p:cNvSpPr/>
          <p:nvPr/>
        </p:nvSpPr>
        <p:spPr>
          <a:xfrm>
            <a:off x="-397369" y="4400114"/>
            <a:ext cx="1448323" cy="143772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89" rIns="17780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800" kern="1200"/>
          </a:p>
        </p:txBody>
      </p:sp>
      <p:sp>
        <p:nvSpPr>
          <p:cNvPr id="43" name="42 Forma libre"/>
          <p:cNvSpPr/>
          <p:nvPr/>
        </p:nvSpPr>
        <p:spPr>
          <a:xfrm>
            <a:off x="1051770" y="4400114"/>
            <a:ext cx="7336654" cy="126113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</p:txBody>
      </p:sp>
      <p:sp>
        <p:nvSpPr>
          <p:cNvPr id="44" name="43 CuadroTexto"/>
          <p:cNvSpPr txBox="1"/>
          <p:nvPr/>
        </p:nvSpPr>
        <p:spPr>
          <a:xfrm>
            <a:off x="1121581" y="967001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Se instala en cada una de las regionales un </a:t>
            </a:r>
            <a:endParaRPr lang="es-CO" sz="1400" dirty="0" smtClean="0"/>
          </a:p>
          <a:p>
            <a:r>
              <a:rPr lang="es-CO" sz="1400" b="1" u="sng" dirty="0" smtClean="0"/>
              <a:t>Puesto </a:t>
            </a:r>
            <a:r>
              <a:rPr lang="es-CO" sz="1400" b="1" u="sng" dirty="0"/>
              <a:t>de Mando </a:t>
            </a:r>
            <a:r>
              <a:rPr lang="es-CO" sz="1400" b="1" u="sng" dirty="0" smtClean="0"/>
              <a:t>Unificado</a:t>
            </a:r>
            <a:r>
              <a:rPr lang="es-CO" sz="1400" b="1" dirty="0" smtClean="0"/>
              <a:t>.</a:t>
            </a:r>
            <a:endParaRPr lang="es-CO" sz="14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1259632" y="4427171"/>
            <a:ext cx="70637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dirty="0"/>
              <a:t>Conformado </a:t>
            </a:r>
            <a:r>
              <a:rPr lang="es-CO" sz="1400" dirty="0" smtClean="0"/>
              <a:t>por</a:t>
            </a:r>
            <a:r>
              <a:rPr lang="es-CO" sz="1400" b="1" dirty="0" smtClean="0"/>
              <a:t> Ministro </a:t>
            </a:r>
            <a:r>
              <a:rPr lang="es-CO" sz="1400" b="1" dirty="0"/>
              <a:t>de </a:t>
            </a:r>
            <a:r>
              <a:rPr lang="es-CO" sz="1400" b="1" dirty="0" smtClean="0"/>
              <a:t>Transporte,</a:t>
            </a:r>
            <a:r>
              <a:rPr lang="es-CO" sz="1400" b="1" dirty="0"/>
              <a:t> </a:t>
            </a:r>
            <a:r>
              <a:rPr lang="es-CO" sz="1400" dirty="0"/>
              <a:t>Jorge Eduardo </a:t>
            </a:r>
            <a:r>
              <a:rPr lang="es-CO" sz="1400" dirty="0" smtClean="0"/>
              <a:t>Rojas</a:t>
            </a:r>
            <a:r>
              <a:rPr lang="es-CO" sz="1400" b="1" dirty="0"/>
              <a:t>;</a:t>
            </a:r>
            <a:r>
              <a:rPr lang="es-CO" sz="1400" b="1" dirty="0" smtClean="0"/>
              <a:t> </a:t>
            </a:r>
            <a:r>
              <a:rPr lang="es-CO" sz="1400" b="1" dirty="0"/>
              <a:t>Director Aeronáutica Civil, </a:t>
            </a:r>
            <a:r>
              <a:rPr lang="es-CO" sz="1400" dirty="0"/>
              <a:t>Alfredo Bocanegra </a:t>
            </a:r>
            <a:r>
              <a:rPr lang="es-CO" sz="1400" dirty="0" smtClean="0"/>
              <a:t>Varón</a:t>
            </a:r>
            <a:r>
              <a:rPr lang="es-CO" sz="1400" b="1" dirty="0"/>
              <a:t>;</a:t>
            </a:r>
            <a:r>
              <a:rPr lang="es-CO" sz="1400" b="1" dirty="0" smtClean="0"/>
              <a:t> </a:t>
            </a:r>
            <a:r>
              <a:rPr lang="es-CO" sz="1400" b="1" dirty="0"/>
              <a:t>Subdirector </a:t>
            </a:r>
            <a:r>
              <a:rPr lang="es-CO" sz="1400" b="1" dirty="0" smtClean="0"/>
              <a:t>Aeronáutica Civil,</a:t>
            </a:r>
            <a:r>
              <a:rPr lang="es-CO" sz="1400" b="1" dirty="0"/>
              <a:t> </a:t>
            </a:r>
            <a:r>
              <a:rPr lang="es-CO" sz="1400" dirty="0"/>
              <a:t>Coronel Luis Carlos </a:t>
            </a:r>
            <a:r>
              <a:rPr lang="es-CO" sz="1400" dirty="0" smtClean="0"/>
              <a:t>Córdoba;</a:t>
            </a:r>
            <a:r>
              <a:rPr lang="es-CO" sz="1400" dirty="0"/>
              <a:t> </a:t>
            </a:r>
            <a:r>
              <a:rPr lang="es-CO" sz="1400" b="1" dirty="0"/>
              <a:t>Director de Servicios a la Navegación Aérea</a:t>
            </a:r>
            <a:r>
              <a:rPr lang="es-CO" sz="1400" dirty="0"/>
              <a:t>, Coronel Edgar </a:t>
            </a:r>
            <a:r>
              <a:rPr lang="es-CO" sz="1400" dirty="0" smtClean="0"/>
              <a:t>Sánchez;</a:t>
            </a:r>
            <a:r>
              <a:rPr lang="es-CO" sz="1400" dirty="0"/>
              <a:t> </a:t>
            </a:r>
            <a:r>
              <a:rPr lang="es-CO" sz="1400" b="1" dirty="0"/>
              <a:t>Secretario </a:t>
            </a:r>
            <a:endParaRPr lang="es-CO" sz="1400" b="1" dirty="0" smtClean="0"/>
          </a:p>
          <a:p>
            <a:pPr lvl="0"/>
            <a:r>
              <a:rPr lang="es-CO" sz="1400" b="1" dirty="0" smtClean="0"/>
              <a:t>de </a:t>
            </a:r>
            <a:r>
              <a:rPr lang="es-CO" sz="1400" b="1" dirty="0"/>
              <a:t>Seguridad Aérea</a:t>
            </a:r>
            <a:r>
              <a:rPr lang="es-CO" sz="1400" dirty="0"/>
              <a:t>, Coronel </a:t>
            </a:r>
            <a:r>
              <a:rPr lang="es-CO" sz="1400" dirty="0" smtClean="0"/>
              <a:t>(r) Freddy Bonilla;</a:t>
            </a:r>
            <a:r>
              <a:rPr lang="es-CO" sz="1400" dirty="0"/>
              <a:t> </a:t>
            </a:r>
            <a:r>
              <a:rPr lang="es-CO" sz="1400" b="1" dirty="0"/>
              <a:t>Jefe de Transporte Aéreo</a:t>
            </a:r>
            <a:r>
              <a:rPr lang="es-CO" sz="1400" dirty="0"/>
              <a:t>, Óscar </a:t>
            </a:r>
            <a:r>
              <a:rPr lang="es-CO" sz="1400" dirty="0" smtClean="0"/>
              <a:t>Imitola;</a:t>
            </a:r>
            <a:r>
              <a:rPr lang="es-CO" sz="1400" dirty="0"/>
              <a:t> </a:t>
            </a:r>
            <a:r>
              <a:rPr lang="es-CO" sz="1400" b="1" dirty="0"/>
              <a:t>representantes de aerolíneas</a:t>
            </a:r>
            <a:r>
              <a:rPr lang="es-CO" sz="1400" dirty="0"/>
              <a:t>, </a:t>
            </a:r>
            <a:r>
              <a:rPr lang="es-CO" sz="1400" b="1" dirty="0"/>
              <a:t>concesionarios, ANI y Migración Colombia.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46 Forma libre"/>
          <p:cNvSpPr/>
          <p:nvPr/>
        </p:nvSpPr>
        <p:spPr>
          <a:xfrm>
            <a:off x="961144" y="1571639"/>
            <a:ext cx="4696941" cy="567370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</p:txBody>
      </p:sp>
      <p:sp>
        <p:nvSpPr>
          <p:cNvPr id="48" name="47 CuadroTexto"/>
          <p:cNvSpPr txBox="1"/>
          <p:nvPr/>
        </p:nvSpPr>
        <p:spPr>
          <a:xfrm>
            <a:off x="1121581" y="1615789"/>
            <a:ext cx="532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dirty="0" smtClean="0"/>
              <a:t>Busca</a:t>
            </a:r>
            <a:r>
              <a:rPr lang="es-CO" sz="1400" b="1" dirty="0"/>
              <a:t> </a:t>
            </a:r>
            <a:r>
              <a:rPr lang="es-CO" sz="1400" b="1" dirty="0" smtClean="0"/>
              <a:t>garantizar </a:t>
            </a:r>
            <a:r>
              <a:rPr lang="es-CO" sz="1400" b="1" dirty="0"/>
              <a:t>que </a:t>
            </a:r>
            <a:r>
              <a:rPr lang="es-CO" sz="1400" dirty="0"/>
              <a:t>la prestación del servicio de transporte aéreo</a:t>
            </a:r>
            <a:r>
              <a:rPr lang="es-CO" sz="1400" b="1" dirty="0"/>
              <a:t> </a:t>
            </a:r>
            <a:r>
              <a:rPr lang="es-CO" sz="1400" b="1" u="sng" dirty="0"/>
              <a:t>sea eficaz, seguro y eficiente a los </a:t>
            </a:r>
            <a:r>
              <a:rPr lang="es-CO" sz="1400" b="1" u="sng" dirty="0" smtClean="0"/>
              <a:t>usuarios.</a:t>
            </a:r>
            <a:endParaRPr lang="es-CO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7" t="16035" r="20437" b="19079"/>
          <a:stretch/>
        </p:blipFill>
        <p:spPr>
          <a:xfrm>
            <a:off x="5248016" y="980728"/>
            <a:ext cx="548120" cy="694683"/>
          </a:xfrm>
          <a:prstGeom prst="rect">
            <a:avLst/>
          </a:prstGeom>
        </p:spPr>
      </p:pic>
      <p:sp>
        <p:nvSpPr>
          <p:cNvPr id="50" name="49 Forma libre"/>
          <p:cNvSpPr/>
          <p:nvPr/>
        </p:nvSpPr>
        <p:spPr>
          <a:xfrm flipH="1">
            <a:off x="3128108" y="2824084"/>
            <a:ext cx="5260316" cy="3944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3275856" y="2852936"/>
            <a:ext cx="5072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b="1" u="sng" dirty="0"/>
              <a:t>Tomar decisiones</a:t>
            </a:r>
            <a:r>
              <a:rPr lang="es-CO" sz="1400" b="1" dirty="0"/>
              <a:t> </a:t>
            </a:r>
            <a:r>
              <a:rPr lang="es-CO" sz="1400" dirty="0" smtClean="0"/>
              <a:t>debido a las</a:t>
            </a:r>
            <a:r>
              <a:rPr lang="es-CO" sz="1400" b="1" dirty="0"/>
              <a:t> contingencias meteorológicas.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51 Forma libre"/>
          <p:cNvSpPr/>
          <p:nvPr/>
        </p:nvSpPr>
        <p:spPr>
          <a:xfrm flipH="1">
            <a:off x="3128108" y="3342120"/>
            <a:ext cx="5260316" cy="394488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 dirty="0"/>
          </a:p>
        </p:txBody>
      </p:sp>
      <p:sp>
        <p:nvSpPr>
          <p:cNvPr id="53" name="52 CuadroTexto"/>
          <p:cNvSpPr txBox="1"/>
          <p:nvPr/>
        </p:nvSpPr>
        <p:spPr>
          <a:xfrm>
            <a:off x="3275856" y="3370972"/>
            <a:ext cx="5072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400" dirty="0"/>
              <a:t> </a:t>
            </a:r>
            <a:r>
              <a:rPr lang="es-CO" sz="1400" b="1" u="sng" dirty="0"/>
              <a:t>Atender cualquier eventualidad</a:t>
            </a:r>
            <a:r>
              <a:rPr lang="es-CO" sz="1400" dirty="0"/>
              <a:t> que afecte la seguridad </a:t>
            </a:r>
            <a:r>
              <a:rPr lang="es-CO" sz="1400" dirty="0" smtClean="0"/>
              <a:t>aérea.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7 Forma libre"/>
          <p:cNvSpPr/>
          <p:nvPr/>
        </p:nvSpPr>
        <p:spPr>
          <a:xfrm flipH="1">
            <a:off x="8323429" y="2410294"/>
            <a:ext cx="1976025" cy="2561587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89" rIns="17780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800" kern="1200"/>
          </a:p>
        </p:txBody>
      </p:sp>
      <p:pic>
        <p:nvPicPr>
          <p:cNvPr id="55" name="5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7" t="16035" r="20437" b="19079"/>
          <a:stretch/>
        </p:blipFill>
        <p:spPr>
          <a:xfrm>
            <a:off x="7668344" y="4867244"/>
            <a:ext cx="720080" cy="91262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92" y="328330"/>
            <a:ext cx="2653532" cy="199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874" y="2564904"/>
            <a:ext cx="3013851" cy="169278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6" name="35 Forma libre"/>
          <p:cNvSpPr/>
          <p:nvPr/>
        </p:nvSpPr>
        <p:spPr>
          <a:xfrm>
            <a:off x="-440511" y="899024"/>
            <a:ext cx="1401655" cy="1829116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90" rIns="17781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800" kern="1200"/>
          </a:p>
        </p:txBody>
      </p:sp>
      <p:pic>
        <p:nvPicPr>
          <p:cNvPr id="54" name="5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7" t="16035" r="20437" b="19079"/>
          <a:stretch/>
        </p:blipFill>
        <p:spPr>
          <a:xfrm>
            <a:off x="2871752" y="2878333"/>
            <a:ext cx="548120" cy="6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2" y="3068960"/>
            <a:ext cx="1325111" cy="993834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0" y="188640"/>
            <a:ext cx="4716016" cy="504056"/>
          </a:xfrm>
          <a:prstGeom prst="rect">
            <a:avLst/>
          </a:prstGeom>
          <a:solidFill>
            <a:srgbClr val="E8E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504" y="21290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itchFamily="34" charset="0"/>
                <a:cs typeface="Arial" pitchFamily="34" charset="0"/>
              </a:rPr>
              <a:t>EJECUCIÓN DE PROYECTOS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364088" y="4584030"/>
            <a:ext cx="34697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6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CO" altLang="es-CO" sz="16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FUTUROS:  </a:t>
            </a:r>
            <a:endParaRPr lang="es-CO" altLang="es-CO" sz="1600" b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Tumaco, Buenaventura, Tunja, Otú, Flandes, Cravo Norte, Condoto, Ipiales, Armenia, Montelíbano.</a:t>
            </a:r>
            <a:r>
              <a:rPr lang="es-CO" altLang="es-CO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altLang="es-CO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27016" y="1931348"/>
            <a:ext cx="4056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ACTUALES</a:t>
            </a:r>
            <a:r>
              <a:rPr lang="es-CO" altLang="es-CO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Leticia, El Dorado, Ibagué, Pasto, Santa Marta, Cúcuta, Aguachica</a:t>
            </a:r>
            <a:r>
              <a:rPr lang="es-CO" altLang="es-CO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Bucaramanga,  Yopal, </a:t>
            </a:r>
          </a:p>
          <a:p>
            <a:pPr algn="ctr"/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Andrés, Providencia</a:t>
            </a:r>
            <a:r>
              <a:rPr lang="es-CO" altLang="es-CO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Puerto Inírida, </a:t>
            </a:r>
          </a:p>
          <a:p>
            <a:pPr algn="ctr"/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José del Guaviare, Primavera</a:t>
            </a:r>
            <a:r>
              <a:rPr lang="es-CO" altLang="es-CO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Guapi, </a:t>
            </a:r>
            <a:r>
              <a:rPr lang="es-CO" altLang="es-CO" sz="1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Nuquí</a:t>
            </a:r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Bahía Solano, </a:t>
            </a:r>
            <a:r>
              <a:rPr lang="es-CO" altLang="es-CO" sz="1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Capurganá</a:t>
            </a:r>
            <a:r>
              <a:rPr lang="es-CO" altLang="es-CO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949731330"/>
              </p:ext>
            </p:extLst>
          </p:nvPr>
        </p:nvGraphicFramePr>
        <p:xfrm>
          <a:off x="5073793" y="566536"/>
          <a:ext cx="3841917" cy="256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23"/>
          <p:cNvSpPr txBox="1"/>
          <p:nvPr/>
        </p:nvSpPr>
        <p:spPr>
          <a:xfrm>
            <a:off x="0" y="842864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DE AVANCE</a:t>
            </a:r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CuadroTexto 23"/>
          <p:cNvSpPr txBox="1"/>
          <p:nvPr/>
        </p:nvSpPr>
        <p:spPr>
          <a:xfrm>
            <a:off x="0" y="1255062"/>
            <a:ext cx="471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(15 contratos/ 18 aeropuertos)</a:t>
            </a:r>
            <a:endParaRPr lang="es-C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028384" y="148478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92A028"/>
                </a:solidFill>
              </a:rPr>
              <a:t>53,62%</a:t>
            </a:r>
            <a:endParaRPr lang="es-CO" sz="1600" b="1" dirty="0">
              <a:solidFill>
                <a:srgbClr val="92A028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956376" y="220486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accent1">
                    <a:lumMod val="75000"/>
                  </a:schemeClr>
                </a:solidFill>
              </a:rPr>
              <a:t>72,41%</a:t>
            </a:r>
            <a:endParaRPr lang="es-CO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4932041" y="4392705"/>
            <a:ext cx="4211960" cy="260431"/>
            <a:chOff x="5192498" y="4653136"/>
            <a:chExt cx="4328857" cy="260431"/>
          </a:xfrm>
        </p:grpSpPr>
        <p:sp>
          <p:nvSpPr>
            <p:cNvPr id="27" name="26 Rectángulo"/>
            <p:cNvSpPr/>
            <p:nvPr/>
          </p:nvSpPr>
          <p:spPr>
            <a:xfrm>
              <a:off x="5322716" y="4761956"/>
              <a:ext cx="4198639" cy="45719"/>
            </a:xfrm>
            <a:prstGeom prst="rect">
              <a:avLst/>
            </a:prstGeom>
            <a:solidFill>
              <a:srgbClr val="A5B52D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 </a:t>
              </a:r>
              <a:endParaRPr lang="es-CO" dirty="0"/>
            </a:p>
          </p:txBody>
        </p:sp>
        <p:sp>
          <p:nvSpPr>
            <p:cNvPr id="28" name="27 Elipse"/>
            <p:cNvSpPr/>
            <p:nvPr/>
          </p:nvSpPr>
          <p:spPr>
            <a:xfrm>
              <a:off x="5234074" y="4696174"/>
              <a:ext cx="177280" cy="177280"/>
            </a:xfrm>
            <a:prstGeom prst="ellipse">
              <a:avLst/>
            </a:prstGeom>
            <a:solidFill>
              <a:srgbClr val="A5B52D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28 Elipse"/>
            <p:cNvSpPr/>
            <p:nvPr/>
          </p:nvSpPr>
          <p:spPr>
            <a:xfrm>
              <a:off x="5192498" y="4653136"/>
              <a:ext cx="260431" cy="260431"/>
            </a:xfrm>
            <a:prstGeom prst="ellipse">
              <a:avLst/>
            </a:prstGeom>
            <a:noFill/>
            <a:ln w="28575">
              <a:solidFill>
                <a:srgbClr val="B6C832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0" name="CuadroTexto 23"/>
          <p:cNvSpPr txBox="1"/>
          <p:nvPr/>
        </p:nvSpPr>
        <p:spPr>
          <a:xfrm>
            <a:off x="5847073" y="361540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altLang="es-CO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NUEVOS PROYECTOS</a:t>
            </a:r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CuadroTexto 23"/>
          <p:cNvSpPr txBox="1"/>
          <p:nvPr/>
        </p:nvSpPr>
        <p:spPr>
          <a:xfrm>
            <a:off x="5940152" y="403700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 aeropuertos)</a:t>
            </a:r>
            <a:endParaRPr lang="es-C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5 Flecha a la derecha con bandas"/>
          <p:cNvSpPr/>
          <p:nvPr/>
        </p:nvSpPr>
        <p:spPr>
          <a:xfrm>
            <a:off x="395535" y="3968468"/>
            <a:ext cx="3431557" cy="1764788"/>
          </a:xfrm>
          <a:prstGeom prst="striped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23"/>
          <p:cNvSpPr txBox="1"/>
          <p:nvPr/>
        </p:nvSpPr>
        <p:spPr>
          <a:xfrm>
            <a:off x="749971" y="4653136"/>
            <a:ext cx="244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altLang="es-CO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$11.213 </a:t>
            </a:r>
            <a:r>
              <a:rPr lang="es-CO" alt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CO" altLang="es-CO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illones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3" name="CuadroTexto 23"/>
          <p:cNvSpPr txBox="1"/>
          <p:nvPr/>
        </p:nvSpPr>
        <p:spPr>
          <a:xfrm>
            <a:off x="477326" y="4362200"/>
            <a:ext cx="280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Inversión inicial  </a:t>
            </a:r>
            <a:endParaRPr lang="es-CO" sz="2000" dirty="0">
              <a:solidFill>
                <a:schemeClr val="bg1"/>
              </a:solidFill>
            </a:endParaRPr>
          </a:p>
        </p:txBody>
      </p:sp>
      <p:grpSp>
        <p:nvGrpSpPr>
          <p:cNvPr id="34" name="33 Grupo"/>
          <p:cNvGrpSpPr/>
          <p:nvPr/>
        </p:nvGrpSpPr>
        <p:grpSpPr>
          <a:xfrm rot="10800000">
            <a:off x="0" y="1655172"/>
            <a:ext cx="4861016" cy="276176"/>
            <a:chOff x="5192498" y="4653136"/>
            <a:chExt cx="4969536" cy="260431"/>
          </a:xfrm>
        </p:grpSpPr>
        <p:sp>
          <p:nvSpPr>
            <p:cNvPr id="35" name="34 Rectángulo"/>
            <p:cNvSpPr/>
            <p:nvPr/>
          </p:nvSpPr>
          <p:spPr>
            <a:xfrm>
              <a:off x="5322716" y="4761957"/>
              <a:ext cx="4839318" cy="45719"/>
            </a:xfrm>
            <a:prstGeom prst="rect">
              <a:avLst/>
            </a:prstGeom>
            <a:solidFill>
              <a:srgbClr val="A5B52D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 </a:t>
              </a:r>
              <a:endParaRPr lang="es-CO" dirty="0"/>
            </a:p>
          </p:txBody>
        </p:sp>
        <p:sp>
          <p:nvSpPr>
            <p:cNvPr id="36" name="35 Elipse"/>
            <p:cNvSpPr/>
            <p:nvPr/>
          </p:nvSpPr>
          <p:spPr>
            <a:xfrm>
              <a:off x="5234074" y="4696174"/>
              <a:ext cx="177280" cy="177280"/>
            </a:xfrm>
            <a:prstGeom prst="ellipse">
              <a:avLst/>
            </a:prstGeom>
            <a:solidFill>
              <a:srgbClr val="A5B52D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36 Elipse"/>
            <p:cNvSpPr/>
            <p:nvPr/>
          </p:nvSpPr>
          <p:spPr>
            <a:xfrm>
              <a:off x="5192498" y="4653136"/>
              <a:ext cx="260431" cy="260431"/>
            </a:xfrm>
            <a:prstGeom prst="ellipse">
              <a:avLst/>
            </a:prstGeom>
            <a:noFill/>
            <a:ln w="28575">
              <a:solidFill>
                <a:srgbClr val="B6C832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1236383" y="497137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A junio 30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38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5877"/>
            <a:ext cx="992102" cy="7410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5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9"/>
          <a:stretch/>
        </p:blipFill>
        <p:spPr>
          <a:xfrm>
            <a:off x="-12860" y="0"/>
            <a:ext cx="915686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9"/>
          <a:stretch/>
        </p:blipFill>
        <p:spPr>
          <a:xfrm>
            <a:off x="0" y="0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9"/>
          <a:stretch/>
        </p:blipFill>
        <p:spPr>
          <a:xfrm>
            <a:off x="-6248" y="0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9"/>
          <a:stretch/>
        </p:blipFill>
        <p:spPr>
          <a:xfrm>
            <a:off x="0" y="0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9"/>
          <a:stretch/>
        </p:blipFill>
        <p:spPr>
          <a:xfrm>
            <a:off x="0" y="3691"/>
            <a:ext cx="9144000" cy="58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6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3909" r="1927" b="71569"/>
          <a:stretch/>
        </p:blipFill>
        <p:spPr>
          <a:xfrm>
            <a:off x="6675329" y="1801787"/>
            <a:ext cx="2076642" cy="541676"/>
          </a:xfrm>
          <a:prstGeom prst="rect">
            <a:avLst/>
          </a:prstGeom>
        </p:spPr>
      </p:pic>
      <p:pic>
        <p:nvPicPr>
          <p:cNvPr id="60" name="5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67" y="3092155"/>
            <a:ext cx="1082948" cy="1082948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62" y="4373976"/>
            <a:ext cx="928354" cy="92835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84" y="2350639"/>
            <a:ext cx="659497" cy="785248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0" y="188640"/>
            <a:ext cx="7092280" cy="504056"/>
          </a:xfrm>
          <a:prstGeom prst="rect">
            <a:avLst/>
          </a:prstGeom>
          <a:solidFill>
            <a:srgbClr val="E8E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5" name="14 Grupo"/>
          <p:cNvGrpSpPr/>
          <p:nvPr/>
        </p:nvGrpSpPr>
        <p:grpSpPr>
          <a:xfrm>
            <a:off x="467544" y="1124744"/>
            <a:ext cx="4671162" cy="244999"/>
            <a:chOff x="5015218" y="4653136"/>
            <a:chExt cx="4965400" cy="260431"/>
          </a:xfrm>
        </p:grpSpPr>
        <p:sp>
          <p:nvSpPr>
            <p:cNvPr id="17" name="16 Rectángulo"/>
            <p:cNvSpPr/>
            <p:nvPr/>
          </p:nvSpPr>
          <p:spPr>
            <a:xfrm>
              <a:off x="5145434" y="4761956"/>
              <a:ext cx="4835184" cy="48600"/>
            </a:xfrm>
            <a:prstGeom prst="rect">
              <a:avLst/>
            </a:prstGeom>
            <a:solidFill>
              <a:srgbClr val="A5B52D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 </a:t>
              </a:r>
              <a:endParaRPr lang="es-CO" dirty="0"/>
            </a:p>
          </p:txBody>
        </p:sp>
        <p:sp>
          <p:nvSpPr>
            <p:cNvPr id="18" name="17 Elipse"/>
            <p:cNvSpPr/>
            <p:nvPr/>
          </p:nvSpPr>
          <p:spPr>
            <a:xfrm>
              <a:off x="5056793" y="4696174"/>
              <a:ext cx="177280" cy="177280"/>
            </a:xfrm>
            <a:prstGeom prst="ellipse">
              <a:avLst/>
            </a:prstGeom>
            <a:solidFill>
              <a:srgbClr val="A5B52D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Elipse"/>
            <p:cNvSpPr/>
            <p:nvPr/>
          </p:nvSpPr>
          <p:spPr>
            <a:xfrm>
              <a:off x="5015218" y="4653136"/>
              <a:ext cx="260430" cy="260431"/>
            </a:xfrm>
            <a:prstGeom prst="ellipse">
              <a:avLst/>
            </a:prstGeom>
            <a:noFill/>
            <a:ln w="28575">
              <a:solidFill>
                <a:srgbClr val="A5B52D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3" name="42 Forma libre"/>
          <p:cNvSpPr/>
          <p:nvPr/>
        </p:nvSpPr>
        <p:spPr>
          <a:xfrm>
            <a:off x="12754" y="1539618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90" rIns="17781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800" kern="1200"/>
          </a:p>
        </p:txBody>
      </p:sp>
      <p:sp>
        <p:nvSpPr>
          <p:cNvPr id="44" name="43 Forma libre"/>
          <p:cNvSpPr/>
          <p:nvPr/>
        </p:nvSpPr>
        <p:spPr>
          <a:xfrm>
            <a:off x="1051771" y="1539620"/>
            <a:ext cx="5056981" cy="964803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3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</p:txBody>
      </p:sp>
      <p:sp>
        <p:nvSpPr>
          <p:cNvPr id="45" name="44 Forma libre"/>
          <p:cNvSpPr/>
          <p:nvPr/>
        </p:nvSpPr>
        <p:spPr>
          <a:xfrm flipH="1">
            <a:off x="8323430" y="3161127"/>
            <a:ext cx="857082" cy="1111064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89" rIns="17780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800" kern="1200"/>
          </a:p>
        </p:txBody>
      </p:sp>
      <p:sp>
        <p:nvSpPr>
          <p:cNvPr id="46" name="45 Forma libre"/>
          <p:cNvSpPr/>
          <p:nvPr/>
        </p:nvSpPr>
        <p:spPr>
          <a:xfrm flipH="1">
            <a:off x="3851919" y="3161126"/>
            <a:ext cx="4464497" cy="757383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 dirty="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 dirty="0"/>
          </a:p>
        </p:txBody>
      </p:sp>
      <p:sp>
        <p:nvSpPr>
          <p:cNvPr id="47" name="46 Forma libre"/>
          <p:cNvSpPr/>
          <p:nvPr/>
        </p:nvSpPr>
        <p:spPr>
          <a:xfrm>
            <a:off x="-108520" y="4319018"/>
            <a:ext cx="1160291" cy="1409554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37289" rIns="17780" bIns="5372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800" kern="1200"/>
          </a:p>
        </p:txBody>
      </p:sp>
      <p:sp>
        <p:nvSpPr>
          <p:cNvPr id="48" name="47 Forma libre"/>
          <p:cNvSpPr/>
          <p:nvPr/>
        </p:nvSpPr>
        <p:spPr>
          <a:xfrm>
            <a:off x="1051770" y="4319019"/>
            <a:ext cx="5056981" cy="898636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64243" rIns="64243" bIns="64244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700" kern="1200"/>
          </a:p>
        </p:txBody>
      </p:sp>
      <p:sp>
        <p:nvSpPr>
          <p:cNvPr id="38" name="37 CuadroTexto"/>
          <p:cNvSpPr txBox="1"/>
          <p:nvPr/>
        </p:nvSpPr>
        <p:spPr>
          <a:xfrm>
            <a:off x="1212208" y="1583771"/>
            <a:ext cx="5116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1600" dirty="0">
                <a:latin typeface="Calibri" panose="020F0502020204030204" pitchFamily="34" charset="0"/>
              </a:rPr>
              <a:t>Adquisición, instalación y puesta en funcionamiento de </a:t>
            </a:r>
            <a:r>
              <a:rPr lang="es-CO" sz="1600" dirty="0" smtClean="0">
                <a:latin typeface="Calibri" panose="020F0502020204030204" pitchFamily="34" charset="0"/>
              </a:rPr>
              <a:t>sistemas de aproximación en condiciones adversas de meteorología para el Aeropuerto de </a:t>
            </a:r>
            <a:r>
              <a:rPr lang="es-CO" sz="1600" dirty="0">
                <a:latin typeface="Calibri" panose="020F0502020204030204" pitchFamily="34" charset="0"/>
              </a:rPr>
              <a:t>Pasto</a:t>
            </a:r>
            <a:r>
              <a:rPr lang="es-CO" sz="1600" dirty="0" smtClean="0">
                <a:latin typeface="Calibri" panose="020F0502020204030204" pitchFamily="34" charset="0"/>
              </a:rPr>
              <a:t>.</a:t>
            </a:r>
            <a:endParaRPr lang="es-CO" sz="1600" dirty="0">
              <a:latin typeface="Calibri" panose="020F0502020204030204" pitchFamily="34" charset="0"/>
            </a:endParaRPr>
          </a:p>
        </p:txBody>
      </p:sp>
      <p:sp>
        <p:nvSpPr>
          <p:cNvPr id="49" name="48 Llamada rectangular redondeada"/>
          <p:cNvSpPr/>
          <p:nvPr/>
        </p:nvSpPr>
        <p:spPr>
          <a:xfrm>
            <a:off x="5135064" y="882520"/>
            <a:ext cx="1957216" cy="669624"/>
          </a:xfrm>
          <a:prstGeom prst="wedgeRoundRectCallout">
            <a:avLst>
              <a:gd name="adj1" fmla="val 1760"/>
              <a:gd name="adj2" fmla="val 89336"/>
              <a:gd name="adj3" fmla="val 16667"/>
            </a:avLst>
          </a:prstGeom>
          <a:solidFill>
            <a:srgbClr val="C1D24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Rectángulo 21"/>
          <p:cNvSpPr/>
          <p:nvPr/>
        </p:nvSpPr>
        <p:spPr>
          <a:xfrm>
            <a:off x="5410539" y="908720"/>
            <a:ext cx="13937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latin typeface="Arial" pitchFamily="34" charset="0"/>
                <a:cs typeface="Arial" pitchFamily="34" charset="0"/>
              </a:rPr>
              <a:t>Inversión</a:t>
            </a:r>
          </a:p>
        </p:txBody>
      </p:sp>
      <p:sp>
        <p:nvSpPr>
          <p:cNvPr id="51" name="Rectángulo 21"/>
          <p:cNvSpPr/>
          <p:nvPr/>
        </p:nvSpPr>
        <p:spPr>
          <a:xfrm>
            <a:off x="5063056" y="1170552"/>
            <a:ext cx="2101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$1.902 millones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116727" y="3227476"/>
            <a:ext cx="415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1600" dirty="0" smtClean="0">
                <a:latin typeface="Calibri" panose="020F0502020204030204" pitchFamily="34" charset="0"/>
              </a:rPr>
              <a:t>Sistemas de radioayudas en ruta (DVOR/DME) para el </a:t>
            </a:r>
            <a:r>
              <a:rPr lang="es-CO" sz="1600" dirty="0">
                <a:latin typeface="Calibri" panose="020F0502020204030204" pitchFamily="34" charset="0"/>
              </a:rPr>
              <a:t>Aeropuerto </a:t>
            </a:r>
            <a:r>
              <a:rPr lang="es-CO" sz="1600" dirty="0" smtClean="0">
                <a:latin typeface="Calibri" panose="020F0502020204030204" pitchFamily="34" charset="0"/>
              </a:rPr>
              <a:t>de Puerto Inírida.</a:t>
            </a:r>
            <a:endParaRPr lang="es-CO" sz="1600" dirty="0">
              <a:latin typeface="Calibri" panose="020F0502020204030204" pitchFamily="34" charset="0"/>
            </a:endParaRPr>
          </a:p>
        </p:txBody>
      </p:sp>
      <p:sp>
        <p:nvSpPr>
          <p:cNvPr id="52" name="51 Llamada rectangular redondeada"/>
          <p:cNvSpPr/>
          <p:nvPr/>
        </p:nvSpPr>
        <p:spPr>
          <a:xfrm flipH="1">
            <a:off x="2002695" y="2708920"/>
            <a:ext cx="1849225" cy="830897"/>
          </a:xfrm>
          <a:prstGeom prst="wedgeRoundRectCallout">
            <a:avLst>
              <a:gd name="adj1" fmla="val -59172"/>
              <a:gd name="adj2" fmla="val 31812"/>
              <a:gd name="adj3" fmla="val 16667"/>
            </a:avLst>
          </a:prstGeom>
          <a:solidFill>
            <a:srgbClr val="0099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Rectángulo 21"/>
          <p:cNvSpPr/>
          <p:nvPr/>
        </p:nvSpPr>
        <p:spPr>
          <a:xfrm>
            <a:off x="2242187" y="2766444"/>
            <a:ext cx="13937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Inversión</a:t>
            </a:r>
          </a:p>
        </p:txBody>
      </p:sp>
      <p:sp>
        <p:nvSpPr>
          <p:cNvPr id="54" name="Rectángulo 21"/>
          <p:cNvSpPr/>
          <p:nvPr/>
        </p:nvSpPr>
        <p:spPr>
          <a:xfrm>
            <a:off x="1882147" y="2996952"/>
            <a:ext cx="2113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$3.187 millones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1259631" y="4326195"/>
            <a:ext cx="5069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Adquisición, </a:t>
            </a:r>
            <a:r>
              <a:rPr lang="es-CO" sz="1600" dirty="0">
                <a:solidFill>
                  <a:srgbClr val="000000"/>
                </a:solidFill>
                <a:latin typeface="Calibri" panose="020F0502020204030204" pitchFamily="34" charset="0"/>
              </a:rPr>
              <a:t>instalación y puesta en funcionamiento </a:t>
            </a:r>
            <a:r>
              <a:rPr lang="es-CO" sz="1600" dirty="0">
                <a:latin typeface="Calibri" panose="020F0502020204030204" pitchFamily="34" charset="0"/>
              </a:rPr>
              <a:t>de sistemas de aproximación en condiciones adversas de meteorología para el A</a:t>
            </a:r>
            <a:r>
              <a:rPr lang="es-CO" sz="1600" dirty="0" smtClean="0">
                <a:latin typeface="Calibri" panose="020F0502020204030204" pitchFamily="34" charset="0"/>
              </a:rPr>
              <a:t>eropuerto de Barranquilla.</a:t>
            </a:r>
            <a:endParaRPr lang="es-CO" sz="1600" dirty="0">
              <a:latin typeface="Calibri" panose="020F0502020204030204" pitchFamily="34" charset="0"/>
            </a:endParaRPr>
          </a:p>
        </p:txBody>
      </p:sp>
      <p:sp>
        <p:nvSpPr>
          <p:cNvPr id="56" name="55 Llamada rectangular redondeada"/>
          <p:cNvSpPr/>
          <p:nvPr/>
        </p:nvSpPr>
        <p:spPr>
          <a:xfrm flipV="1">
            <a:off x="5744550" y="4941168"/>
            <a:ext cx="2004036" cy="900456"/>
          </a:xfrm>
          <a:prstGeom prst="wedgeRoundRectCallout">
            <a:avLst>
              <a:gd name="adj1" fmla="val -33857"/>
              <a:gd name="adj2" fmla="val 70176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Rectángulo 21"/>
          <p:cNvSpPr/>
          <p:nvPr/>
        </p:nvSpPr>
        <p:spPr>
          <a:xfrm>
            <a:off x="5831858" y="5048377"/>
            <a:ext cx="1874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Inversión</a:t>
            </a:r>
          </a:p>
        </p:txBody>
      </p:sp>
      <p:sp>
        <p:nvSpPr>
          <p:cNvPr id="58" name="Rectángulo 21"/>
          <p:cNvSpPr/>
          <p:nvPr/>
        </p:nvSpPr>
        <p:spPr>
          <a:xfrm>
            <a:off x="5744550" y="5359240"/>
            <a:ext cx="2067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3.362 millones</a:t>
            </a:r>
          </a:p>
        </p:txBody>
      </p:sp>
      <p:sp>
        <p:nvSpPr>
          <p:cNvPr id="12" name="2 Marcador de contenido"/>
          <p:cNvSpPr>
            <a:spLocks noGrp="1"/>
          </p:cNvSpPr>
          <p:nvPr>
            <p:ph sz="half" idx="1"/>
          </p:nvPr>
        </p:nvSpPr>
        <p:spPr>
          <a:xfrm>
            <a:off x="60648" y="44624"/>
            <a:ext cx="6887616" cy="6480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s-CO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AYUDAS A LA </a:t>
            </a:r>
            <a:r>
              <a:rPr lang="es-CO" sz="4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NAVEGACIÓN </a:t>
            </a:r>
            <a:r>
              <a:rPr lang="es-CO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AÉREA ADQUIRIDOS</a:t>
            </a:r>
          </a:p>
          <a:p>
            <a:pPr marL="0" indent="0">
              <a:buNone/>
            </a:pPr>
            <a:endParaRPr lang="es-MX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31" y="243317"/>
            <a:ext cx="1303989" cy="974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7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927DF8E70374A84C563BFC4503D83" ma:contentTypeVersion="5" ma:contentTypeDescription="Create a new document." ma:contentTypeScope="" ma:versionID="a905ec00d30d3a78239f7b62a8b26663">
  <xsd:schema xmlns:xsd="http://www.w3.org/2001/XMLSchema" xmlns:xs="http://www.w3.org/2001/XMLSchema" xmlns:p="http://schemas.microsoft.com/office/2006/metadata/properties" xmlns:ns2="b552fb76-1353-4a28-a7fb-fab75e50fb11" targetNamespace="http://schemas.microsoft.com/office/2006/metadata/properties" ma:root="true" ma:fieldsID="848225ce931738f9cf79f93498f031fb" ns2:_="">
    <xsd:import namespace="b552fb76-1353-4a28-a7fb-fab75e50fb11"/>
    <xsd:element name="properties">
      <xsd:complexType>
        <xsd:sequence>
          <xsd:element name="documentManagement">
            <xsd:complexType>
              <xsd:all>
                <xsd:element ref="ns2:Descripci_x00f3_n" minOccurs="0"/>
                <xsd:element ref="ns2:Tipo_x0020_documento" minOccurs="0"/>
                <xsd:element ref="ns2:Formato" minOccurs="0"/>
                <xsd:element ref="ns2:Filtro" minOccurs="0"/>
                <xsd:element ref="ns2:Vigenc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2fb76-1353-4a28-a7fb-fab75e50fb11" elementFormDefault="qualified">
    <xsd:import namespace="http://schemas.microsoft.com/office/2006/documentManagement/types"/>
    <xsd:import namespace="http://schemas.microsoft.com/office/infopath/2007/PartnerControls"/>
    <xsd:element name="Descripci_x00f3_n" ma:index="8" nillable="true" ma:displayName="Descripción" ma:internalName="Descripci_x00f3_n">
      <xsd:simpleType>
        <xsd:restriction base="dms:Text">
          <xsd:maxLength value="255"/>
        </xsd:restriction>
      </xsd:simpleType>
    </xsd:element>
    <xsd:element name="Tipo_x0020_documento" ma:index="9" nillable="true" ma:displayName="Tipo documento" ma:default="Preguntas" ma:format="Dropdown" ma:internalName="Tipo_x0020_documento">
      <xsd:simpleType>
        <xsd:restriction base="dms:Choice">
          <xsd:enumeration value="Preguntas"/>
          <xsd:enumeration value="Cronograma"/>
          <xsd:enumeration value="Audiencia"/>
          <xsd:enumeration value="Rendición cuentas"/>
          <xsd:enumeration value="Cuadro de inversiones"/>
          <xsd:enumeration value="Informe"/>
          <xsd:enumeration value="Listados"/>
          <xsd:enumeration value="Resultados"/>
          <xsd:enumeration value="estrategia-PA"/>
        </xsd:restriction>
      </xsd:simpleType>
    </xsd:element>
    <xsd:element name="Formato" ma:index="10" nillable="true" ma:displayName="Formato" ma:default="/Style%20Library/Images/jpg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Filtro" ma:index="11" nillable="true" ma:displayName="Filtro" ma:internalName="Filtro">
      <xsd:simpleType>
        <xsd:restriction base="dms:Text">
          <xsd:maxLength value="255"/>
        </xsd:restriction>
      </xsd:simpleType>
    </xsd:element>
    <xsd:element name="Vigencia" ma:index="12" nillable="true" ma:displayName="Vigencia" ma:default="2022" ma:description="" ma:internalName="Vigenci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o xmlns="b552fb76-1353-4a28-a7fb-fab75e50fb11">/Style%20Library/Images/ppt.svg</Formato>
    <Descripci_x00f3_n xmlns="b552fb76-1353-4a28-a7fb-fab75e50fb11" xsi:nil="true"/>
    <Filtro xmlns="b552fb76-1353-4a28-a7fb-fab75e50fb11">2016</Filtro>
    <Vigencia xmlns="b552fb76-1353-4a28-a7fb-fab75e50fb11" xsi:nil="true"/>
    <Tipo_x0020_documento xmlns="b552fb76-1353-4a28-a7fb-fab75e50fb11">Preguntas</Tipo_x0020_documento>
  </documentManagement>
</p:properties>
</file>

<file path=customXml/itemProps1.xml><?xml version="1.0" encoding="utf-8"?>
<ds:datastoreItem xmlns:ds="http://schemas.openxmlformats.org/officeDocument/2006/customXml" ds:itemID="{4AD2E2F8-F1E6-4F4F-9341-66AB055789FD}"/>
</file>

<file path=customXml/itemProps2.xml><?xml version="1.0" encoding="utf-8"?>
<ds:datastoreItem xmlns:ds="http://schemas.openxmlformats.org/officeDocument/2006/customXml" ds:itemID="{91C39A1E-77D7-422F-82A0-6BA1DBE13F91}"/>
</file>

<file path=customXml/itemProps3.xml><?xml version="1.0" encoding="utf-8"?>
<ds:datastoreItem xmlns:ds="http://schemas.openxmlformats.org/officeDocument/2006/customXml" ds:itemID="{E6D91F49-CA47-46B9-97A4-1916751818E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</TotalTime>
  <Words>1391</Words>
  <Application>Microsoft Office PowerPoint</Application>
  <PresentationFormat>Presentación en pantalla (4:3)</PresentationFormat>
  <Paragraphs>242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Tema de Office</vt:lpstr>
      <vt:lpstr>¿EN QUÉ ESTAMOS?</vt:lpstr>
      <vt:lpstr>PLAN DE NAVEGACIÓN AÉREA PARA COLOMBIA – PNA COL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¿PARA DÓNDE VAMOS?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U. A. E. de Aeronáutica Civil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Director General</dc:title>
  <dc:creator>Uriel Bedoya Correa</dc:creator>
  <cp:lastModifiedBy>Uriel Bedoya Correa</cp:lastModifiedBy>
  <cp:revision>310</cp:revision>
  <dcterms:created xsi:type="dcterms:W3CDTF">2016-09-01T13:27:45Z</dcterms:created>
  <dcterms:modified xsi:type="dcterms:W3CDTF">2016-12-09T21:09:51Z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0x010100C8A927DF8E70374A84C563BFC4503D83</vt:lpwstr>
  </property>
</Properties>
</file>